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82" r:id="rId1"/>
    <p:sldMasterId id="2147483985" r:id="rId2"/>
  </p:sldMasterIdLst>
  <p:notesMasterIdLst>
    <p:notesMasterId r:id="rId66"/>
  </p:notesMasterIdLst>
  <p:handoutMasterIdLst>
    <p:handoutMasterId r:id="rId67"/>
  </p:handoutMasterIdLst>
  <p:sldIdLst>
    <p:sldId id="350" r:id="rId3"/>
    <p:sldId id="351" r:id="rId4"/>
    <p:sldId id="372" r:id="rId5"/>
    <p:sldId id="330" r:id="rId6"/>
    <p:sldId id="422" r:id="rId7"/>
    <p:sldId id="495" r:id="rId8"/>
    <p:sldId id="526" r:id="rId9"/>
    <p:sldId id="549" r:id="rId10"/>
    <p:sldId id="550" r:id="rId11"/>
    <p:sldId id="380" r:id="rId12"/>
    <p:sldId id="382" r:id="rId13"/>
    <p:sldId id="379" r:id="rId14"/>
    <p:sldId id="383" r:id="rId15"/>
    <p:sldId id="378" r:id="rId16"/>
    <p:sldId id="384" r:id="rId17"/>
    <p:sldId id="501" r:id="rId18"/>
    <p:sldId id="374" r:id="rId19"/>
    <p:sldId id="423" r:id="rId20"/>
    <p:sldId id="424" r:id="rId21"/>
    <p:sldId id="528" r:id="rId22"/>
    <p:sldId id="425" r:id="rId23"/>
    <p:sldId id="500" r:id="rId24"/>
    <p:sldId id="446" r:id="rId25"/>
    <p:sldId id="515" r:id="rId26"/>
    <p:sldId id="516" r:id="rId27"/>
    <p:sldId id="452" r:id="rId28"/>
    <p:sldId id="427" r:id="rId29"/>
    <p:sldId id="507" r:id="rId30"/>
    <p:sldId id="466" r:id="rId31"/>
    <p:sldId id="488" r:id="rId32"/>
    <p:sldId id="486" r:id="rId33"/>
    <p:sldId id="490" r:id="rId34"/>
    <p:sldId id="463" r:id="rId35"/>
    <p:sldId id="485" r:id="rId36"/>
    <p:sldId id="491" r:id="rId37"/>
    <p:sldId id="502" r:id="rId38"/>
    <p:sldId id="503" r:id="rId39"/>
    <p:sldId id="529" r:id="rId40"/>
    <p:sldId id="535" r:id="rId41"/>
    <p:sldId id="530" r:id="rId42"/>
    <p:sldId id="532" r:id="rId43"/>
    <p:sldId id="468" r:id="rId44"/>
    <p:sldId id="506" r:id="rId45"/>
    <p:sldId id="483" r:id="rId46"/>
    <p:sldId id="514" r:id="rId47"/>
    <p:sldId id="533" r:id="rId48"/>
    <p:sldId id="484" r:id="rId49"/>
    <p:sldId id="534" r:id="rId50"/>
    <p:sldId id="448" r:id="rId51"/>
    <p:sldId id="512" r:id="rId52"/>
    <p:sldId id="470" r:id="rId53"/>
    <p:sldId id="472" r:id="rId54"/>
    <p:sldId id="473" r:id="rId55"/>
    <p:sldId id="474" r:id="rId56"/>
    <p:sldId id="475" r:id="rId57"/>
    <p:sldId id="508" r:id="rId58"/>
    <p:sldId id="476" r:id="rId59"/>
    <p:sldId id="518" r:id="rId60"/>
    <p:sldId id="480" r:id="rId61"/>
    <p:sldId id="482" r:id="rId62"/>
    <p:sldId id="481" r:id="rId63"/>
    <p:sldId id="544" r:id="rId64"/>
    <p:sldId id="545" r:id="rId65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  <p15:guide id="3" orient="horz" pos="2159">
          <p15:clr>
            <a:srgbClr val="A4A3A4"/>
          </p15:clr>
        </p15:guide>
        <p15:guide id="4" pos="3839">
          <p15:clr>
            <a:srgbClr val="A4A3A4"/>
          </p15:clr>
        </p15:guide>
        <p15:guide id="5" orient="horz" pos="2158">
          <p15:clr>
            <a:srgbClr val="A4A3A4"/>
          </p15:clr>
        </p15:guide>
        <p15:guide id="6" pos="38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" initials="K" lastIdx="4" clrIdx="0">
    <p:extLst>
      <p:ext uri="{19B8F6BF-5375-455C-9EA6-DF929625EA0E}">
        <p15:presenceInfo xmlns:p15="http://schemas.microsoft.com/office/powerpoint/2012/main" userId="K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E31"/>
    <a:srgbClr val="800000"/>
    <a:srgbClr val="FFFFFF"/>
    <a:srgbClr val="DDDDDD"/>
    <a:srgbClr val="FFF2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1" autoAdjust="0"/>
    <p:restoredTop sz="95280" autoAdjust="0"/>
  </p:normalViewPr>
  <p:slideViewPr>
    <p:cSldViewPr snapToObjects="1">
      <p:cViewPr varScale="1">
        <p:scale>
          <a:sx n="87" d="100"/>
          <a:sy n="87" d="100"/>
        </p:scale>
        <p:origin x="96" y="546"/>
      </p:cViewPr>
      <p:guideLst>
        <p:guide orient="horz" pos="2158"/>
        <p:guide pos="3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11" d="100"/>
          <a:sy n="111" d="100"/>
        </p:scale>
        <p:origin x="5184" y="102"/>
      </p:cViewPr>
      <p:guideLst>
        <p:guide orient="horz" pos="3127"/>
        <p:guide pos="2141"/>
        <p:guide orient="horz" pos="2159"/>
        <p:guide pos="3839"/>
        <p:guide orient="horz" pos="2158"/>
        <p:guide pos="38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6E0AB-72DB-4914-B63B-4064A28DAAD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6969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FBB39A-9110-43FD-8DF2-684D1523A0BC}" type="datetime1">
              <a:rPr lang="ko-KR" altLang="en-US" smtClean="0"/>
              <a:pPr/>
              <a:t>2025-01-21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http://enjoyworks.co.kr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86328-D4B1-4A1C-AA9B-B5511E95EE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2084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287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748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26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8991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180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0529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7910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938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4306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8351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5937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7149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968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9888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14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6894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9444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6617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71344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9215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1033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9971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35588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379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5282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30535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45254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30651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86054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96761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39380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4853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5852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0801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91140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7128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2944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90473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265222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81827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92039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7606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51456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4441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74274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80485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19442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6012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9293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57071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306872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3490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95019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78264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724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11227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43885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33437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9762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793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874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7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914400" y="1122680"/>
            <a:ext cx="10363835" cy="2388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algn="ctr">
              <a:buFontTx/>
              <a:buNone/>
              <a:defRPr lang="en-GB" altLang="en-US" sz="60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ctr">
              <a:buFontTx/>
              <a:buNone/>
              <a:defRPr lang="en-GB" altLang="en-US" sz="2400"/>
            </a:lvl1pPr>
            <a:lvl2pPr marL="457200" lvl="1" indent="0" algn="ctr">
              <a:buFontTx/>
              <a:buNone/>
              <a:defRPr lang="en-GB" altLang="en-US" sz="2000"/>
            </a:lvl2pPr>
            <a:lvl3pPr marL="914400" lvl="2" indent="0" algn="ctr">
              <a:buFontTx/>
              <a:buNone/>
              <a:defRPr lang="en-GB" altLang="en-US" sz="1800"/>
            </a:lvl3pPr>
            <a:lvl4pPr marL="1371600" lvl="3" indent="0" algn="ctr">
              <a:buFontTx/>
              <a:buNone/>
              <a:defRPr lang="en-GB" altLang="en-US" sz="1600"/>
            </a:lvl4pPr>
            <a:lvl5pPr marL="1828800" lvl="4" indent="0" algn="ctr">
              <a:buFontTx/>
              <a:buNone/>
              <a:defRPr lang="en-GB" altLang="en-US" sz="1600"/>
            </a:lvl5pPr>
            <a:lvl6pPr marL="2286000" lvl="5" indent="0" algn="ctr">
              <a:buFontTx/>
              <a:buNone/>
              <a:defRPr lang="en-GB" altLang="en-US" sz="1600"/>
            </a:lvl6pPr>
            <a:lvl7pPr marL="2743200" lvl="6" indent="0" algn="ctr">
              <a:buFontTx/>
              <a:buNone/>
              <a:defRPr lang="en-GB" altLang="en-US" sz="1600"/>
            </a:lvl7pPr>
            <a:lvl8pPr marL="3200400" lvl="7" indent="0" algn="ctr">
              <a:buFontTx/>
              <a:buNone/>
              <a:defRPr lang="en-GB" altLang="en-US" sz="1600"/>
            </a:lvl8pPr>
            <a:lvl9pPr marL="3657600" lvl="8" indent="0" algn="ctr">
              <a:buFontTx/>
              <a:buNone/>
              <a:defRPr lang="en-GB" altLang="en-US" sz="1600"/>
            </a:lvl9pPr>
          </a:lstStyle>
          <a:p>
            <a:pPr marL="0" indent="0">
              <a:buFontTx/>
              <a:buNone/>
            </a:pPr>
            <a:r>
              <a:rPr lang="ko-KR" altLang="en-US"/>
              <a:t>부제목을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F6EE1B00-5FEB-48B8-9032-7F66D72743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0336" y="62268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4DA364A9-1D61-454E-A9F8-9DE8081036C8}" type="slidenum">
              <a:rPr lang="ko-KR" smtClean="0"/>
              <a:pPr/>
              <a:t>‹#›</a:t>
            </a:fld>
            <a:endParaRPr 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574E49-F00A-4601-997E-7965B6D5A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0612D0-9FAC-4E5E-BEEF-054575BE7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46E56C-4AEA-4C4C-9B6F-D2DA63F77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D0AEF0-6773-4DB7-9EBE-05A7D455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229B27-0A3F-47C6-B3C0-BC4ACCDD8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64A9-1D61-454E-A9F8-9DE808103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422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61A21-50DB-48B6-A0FF-794864356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20AD51-7CBB-4BC1-BBE2-5893288E7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B440D7-9580-4A23-B6E5-996BE73CD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589E4C-3514-4299-B1E5-F672615E2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B36129-B078-4E97-8478-910E4ED2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64A9-1D61-454E-A9F8-9DE808103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225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C8A71-CAC3-44A1-AD15-6C586564A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109532-EE4E-4EF5-B558-E747000CA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309394-6354-42C2-8A74-91622F1E9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F596F4-8896-452A-9482-A9670F878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94E376-A266-421B-8868-F23E38FB5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3E39BC-15F7-465D-8630-FA057A5D3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64A9-1D61-454E-A9F8-9DE808103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995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EE230-7F98-4E42-97D9-45E55F778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4104D5-48D7-4201-935E-0E1E33251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D42832-69A4-4CA2-AFFE-27C9F3F65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849CE0-1038-4210-BA8E-FE6DF2071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1944D2B-0152-4B83-8F90-59E4D5C01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AE3689-FABA-4B68-92D9-F9D34A50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05206D-45B6-4AEE-8ED4-5BCCEFF25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30246F4-B453-4CA2-B583-F603FB9C6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64A9-1D61-454E-A9F8-9DE808103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997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F4B6B4-B259-4F5D-A441-18228DB6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47B6A2-C24E-4C2F-BCAD-BF265D88F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AC6611-90D9-4A66-858F-94F9CED0D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0BF6F2-0694-471D-B216-BB4013EA5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64A9-1D61-454E-A9F8-9DE808103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360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04963C-35B7-4CA3-8A02-2CA81ACF1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E4E4EEA-C28B-45D9-9951-8CC5F0E95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B38F3A-240A-42A8-82B6-2062A5CA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64A9-1D61-454E-A9F8-9DE808103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2966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7F9F0-B42C-4765-B432-CCDE68923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A1E64C-3C3C-454B-9471-A36C0288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AB3B35-8B93-432A-AB9B-580E40791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D8FBFD-743C-49EA-A3A8-70722100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AF55DB-8DA4-4223-873D-400E76FB9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8BBED-415D-4167-8101-135BC9B3C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64A9-1D61-454E-A9F8-9DE808103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192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60ACB-E63A-481C-BA9F-352EDF451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9AEAC6-9623-44F5-AD2E-5FD9977E6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3F9FC1-4C25-4795-BC01-4A71596DF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A2E559-8391-47D4-9DEB-60F7AD983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4A5C92-CE78-4DDE-9200-E72714E6F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7F1F47-8CF0-46A8-9416-BCB553A0B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64A9-1D61-454E-A9F8-9DE808103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6484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11D252-08FE-4478-BF2D-8F79E8308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08E715-7F0C-46A8-871A-5AC9ABAC5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E39CCC-52C4-4703-96EA-8A65E40D5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B1951A-CEDE-4151-8737-407A8F6C9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BFE90D-815C-4092-B54C-EFAFCEA2B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64A9-1D61-454E-A9F8-9DE808103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9077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9149417-89A3-4872-BFA1-D0EF790355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D700FB-0C86-4353-9A28-90B1D612EB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E29763-E087-49EB-A739-9E55C774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58A034-6E85-47E0-87B8-45CB3B65A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40BCDA-0F83-46FF-9D62-FA2E79D85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64A9-1D61-454E-A9F8-9DE808103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162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E17718-4A7C-4715-9649-9C9A03DA0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0336" y="62268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4DA364A9-1D61-454E-A9F8-9DE8081036C8}" type="slidenum">
              <a:rPr lang="ko-KR" smtClean="0"/>
              <a:pPr/>
              <a:t>‹#›</a:t>
            </a:fld>
            <a:endParaRPr 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18"/>
          <p:cNvSpPr txBox="1">
            <a:spLocks noGrp="1"/>
          </p:cNvSpPr>
          <p:nvPr>
            <p:ph type="body" idx="10" hasCustomPrompt="1"/>
          </p:nvPr>
        </p:nvSpPr>
        <p:spPr>
          <a:xfrm>
            <a:off x="1199515" y="110490"/>
            <a:ext cx="7273290" cy="2216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indent="0">
              <a:buFontTx/>
              <a:buNone/>
            </a:pPr>
            <a:r>
              <a:rPr lang="ko-KR" altLang="en-US"/>
              <a:t>페이지 명 작성</a:t>
            </a:r>
          </a:p>
        </p:txBody>
      </p:sp>
      <p:graphicFrame>
        <p:nvGraphicFramePr>
          <p:cNvPr id="5" name="Table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82353568"/>
              </p:ext>
            </p:extLst>
          </p:nvPr>
        </p:nvGraphicFramePr>
        <p:xfrm>
          <a:off x="47625" y="60325"/>
          <a:ext cx="12095480" cy="6401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1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0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Page Title.</a:t>
                      </a:r>
                      <a:endParaRPr lang="ko-KR" altLang="en-US" sz="1000" b="1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b="1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Group Title.</a:t>
                      </a:r>
                      <a:endParaRPr lang="ko-KR" altLang="en-US" sz="1000" b="1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b="1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 anchor="ctr">
                    <a:lnR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Description.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730">
                <a:tc gridSpan="4"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b="1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200" b="1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3C5748AD-BC2F-470F-AC0D-1D8300B9A065}"/>
              </a:ext>
            </a:extLst>
          </p:cNvPr>
          <p:cNvSpPr txBox="1">
            <a:spLocks noGrp="1"/>
          </p:cNvSpPr>
          <p:nvPr>
            <p:ph type="dt" sz="half" idx="11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5D70E70-A657-409D-AB3B-56CED776B964}"/>
              </a:ext>
            </a:extLst>
          </p:cNvPr>
          <p:cNvSpPr txBox="1">
            <a:spLocks noGrp="1"/>
          </p:cNvSpPr>
          <p:nvPr>
            <p:ph type="ftr" sz="quarter" idx="12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39BB5A17-D790-4269-B872-34713AF16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0336" y="62268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4DA364A9-1D61-454E-A9F8-9DE8081036C8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326498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18"/>
          <p:cNvSpPr txBox="1">
            <a:spLocks noGrp="1"/>
          </p:cNvSpPr>
          <p:nvPr>
            <p:ph type="body" idx="10" hasCustomPrompt="1"/>
          </p:nvPr>
        </p:nvSpPr>
        <p:spPr>
          <a:xfrm>
            <a:off x="1199515" y="110490"/>
            <a:ext cx="7273290" cy="2216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indent="0">
              <a:buFontTx/>
              <a:buNone/>
            </a:pPr>
            <a:r>
              <a:rPr lang="ko-KR" altLang="en-US"/>
              <a:t>페이지 명 작성</a:t>
            </a:r>
          </a:p>
        </p:txBody>
      </p:sp>
      <p:graphicFrame>
        <p:nvGraphicFramePr>
          <p:cNvPr id="5" name="Table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24425584"/>
              </p:ext>
            </p:extLst>
          </p:nvPr>
        </p:nvGraphicFramePr>
        <p:xfrm>
          <a:off x="47625" y="60325"/>
          <a:ext cx="12095480" cy="6401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1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0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Page Title.</a:t>
                      </a:r>
                      <a:endParaRPr lang="ko-KR" altLang="en-US" sz="1000" b="1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b="1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Group Title.</a:t>
                      </a:r>
                      <a:endParaRPr lang="ko-KR" altLang="en-US" sz="1000" b="1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b="1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 anchor="ctr">
                    <a:lnR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Description.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730">
                <a:tc gridSpan="4"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b="1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200" b="1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3C5748AD-BC2F-470F-AC0D-1D8300B9A065}"/>
              </a:ext>
            </a:extLst>
          </p:cNvPr>
          <p:cNvSpPr txBox="1">
            <a:spLocks noGrp="1"/>
          </p:cNvSpPr>
          <p:nvPr>
            <p:ph type="dt" sz="half" idx="11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5D70E70-A657-409D-AB3B-56CED776B964}"/>
              </a:ext>
            </a:extLst>
          </p:cNvPr>
          <p:cNvSpPr txBox="1">
            <a:spLocks noGrp="1"/>
          </p:cNvSpPr>
          <p:nvPr>
            <p:ph type="ftr" sz="quarter" idx="12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39BB5A17-D790-4269-B872-34713AF16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0336" y="62268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4DA364A9-1D61-454E-A9F8-9DE8081036C8}" type="slidenum">
              <a:rPr lang="ko-KR" smtClean="0"/>
              <a:pPr/>
              <a:t>‹#›</a:t>
            </a:fld>
            <a:endParaRPr 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925B5-D0BE-43F7-8661-9A6971AC9400}"/>
              </a:ext>
            </a:extLst>
          </p:cNvPr>
          <p:cNvSpPr txBox="1"/>
          <p:nvPr userDrawn="1"/>
        </p:nvSpPr>
        <p:spPr>
          <a:xfrm>
            <a:off x="142763" y="40165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/>
              <a:t>BOBJAR</a:t>
            </a:r>
            <a:endParaRPr lang="ko-KR" altLang="en-US" sz="18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2208571-909C-4687-AEC6-8999F66A3CE1}"/>
              </a:ext>
            </a:extLst>
          </p:cNvPr>
          <p:cNvCxnSpPr>
            <a:cxnSpLocks/>
          </p:cNvCxnSpPr>
          <p:nvPr userDrawn="1"/>
        </p:nvCxnSpPr>
        <p:spPr>
          <a:xfrm>
            <a:off x="114164" y="836712"/>
            <a:ext cx="8358641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BFDD7B-BA1E-44D8-A388-A3EEAD6BE963}"/>
              </a:ext>
            </a:extLst>
          </p:cNvPr>
          <p:cNvSpPr txBox="1"/>
          <p:nvPr userDrawn="1"/>
        </p:nvSpPr>
        <p:spPr>
          <a:xfrm>
            <a:off x="2628750" y="474422"/>
            <a:ext cx="16561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목적지 검색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3535FF-150E-4B19-BDCD-200ECEC92CBA}"/>
              </a:ext>
            </a:extLst>
          </p:cNvPr>
          <p:cNvSpPr txBox="1"/>
          <p:nvPr userDrawn="1"/>
        </p:nvSpPr>
        <p:spPr>
          <a:xfrm>
            <a:off x="7198387" y="490464"/>
            <a:ext cx="16561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마이페이지    로그아웃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065BA-9C4A-4F76-94FC-B7C5EA15A88F}"/>
              </a:ext>
            </a:extLst>
          </p:cNvPr>
          <p:cNvSpPr txBox="1"/>
          <p:nvPr userDrawn="1"/>
        </p:nvSpPr>
        <p:spPr>
          <a:xfrm>
            <a:off x="6360860" y="483745"/>
            <a:ext cx="996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 </a:t>
            </a:r>
            <a:r>
              <a:rPr lang="ko-KR" altLang="en-US" sz="1000" b="1" dirty="0" err="1"/>
              <a:t>천안라이더</a:t>
            </a:r>
            <a:endParaRPr lang="ko-KR" altLang="en-US" sz="10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2A5116-0760-4A79-9561-32CBA7A9359C}"/>
              </a:ext>
            </a:extLst>
          </p:cNvPr>
          <p:cNvSpPr/>
          <p:nvPr userDrawn="1"/>
        </p:nvSpPr>
        <p:spPr>
          <a:xfrm>
            <a:off x="6136564" y="460887"/>
            <a:ext cx="284470" cy="28446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E265D1-0B37-479A-AA3A-2321B230D740}"/>
              </a:ext>
            </a:extLst>
          </p:cNvPr>
          <p:cNvSpPr txBox="1"/>
          <p:nvPr userDrawn="1"/>
        </p:nvSpPr>
        <p:spPr>
          <a:xfrm>
            <a:off x="1199515" y="474422"/>
            <a:ext cx="1233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주유소 정보 </a:t>
            </a:r>
            <a:r>
              <a:rPr lang="en-US" altLang="ko-KR" sz="900" b="1" dirty="0"/>
              <a:t>&amp;</a:t>
            </a:r>
            <a:r>
              <a:rPr lang="ko-KR" altLang="en-US" sz="900" b="1" dirty="0"/>
              <a:t> 추천</a:t>
            </a:r>
            <a:endParaRPr lang="en-US" altLang="ko-KR" sz="9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34408D-C30B-4471-B7D4-0B3E76490E65}"/>
              </a:ext>
            </a:extLst>
          </p:cNvPr>
          <p:cNvSpPr txBox="1"/>
          <p:nvPr userDrawn="1"/>
        </p:nvSpPr>
        <p:spPr>
          <a:xfrm>
            <a:off x="4975906" y="474422"/>
            <a:ext cx="9962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자유게시판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6379B7-47FF-48E7-B569-516C2AD32E8E}"/>
              </a:ext>
            </a:extLst>
          </p:cNvPr>
          <p:cNvSpPr txBox="1"/>
          <p:nvPr userDrawn="1"/>
        </p:nvSpPr>
        <p:spPr>
          <a:xfrm>
            <a:off x="3769094" y="474422"/>
            <a:ext cx="9871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테마 라이딩</a:t>
            </a:r>
          </a:p>
        </p:txBody>
      </p:sp>
    </p:spTree>
    <p:extLst>
      <p:ext uri="{BB962C8B-B14F-4D97-AF65-F5344CB8AC3E}">
        <p14:creationId xmlns:p14="http://schemas.microsoft.com/office/powerpoint/2010/main" val="1460477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31165" y="495300"/>
          <a:ext cx="10570845" cy="490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085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2400" kern="120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>
                    <a:lnL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제목 개체 틀 9"/>
          <p:cNvSpPr txBox="1">
            <a:spLocks noGrp="1"/>
          </p:cNvSpPr>
          <p:nvPr>
            <p:ph type="title" hasCustomPrompt="1"/>
          </p:nvPr>
        </p:nvSpPr>
        <p:spPr>
          <a:xfrm>
            <a:off x="452755" y="371475"/>
            <a:ext cx="11426190" cy="612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>
              <a:buFontTx/>
              <a:buNone/>
              <a:defRPr lang="en-GB" altLang="en-US" sz="2800">
                <a:solidFill>
                  <a:schemeClr val="tx1"/>
                </a:solidFill>
              </a:defRPr>
            </a:lvl1pPr>
          </a:lstStyle>
          <a:p>
            <a:pPr marL="0" indent="0">
              <a:buFontTx/>
              <a:buNone/>
            </a:pPr>
            <a:r>
              <a:rPr lang="ko-KR" altLang="en-US"/>
              <a:t>자유양식 페이지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B1BE48B-8643-4016-8C46-8DC464E97FCD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8985112-0C04-4180-B16A-58A13612FB30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6F8E01DB-4DD7-4D34-A05A-7E136BFFC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0336" y="62268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4DA364A9-1D61-454E-A9F8-9DE8081036C8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0473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18"/>
          <p:cNvSpPr txBox="1">
            <a:spLocks noGrp="1"/>
          </p:cNvSpPr>
          <p:nvPr>
            <p:ph type="body" idx="10" hasCustomPrompt="1"/>
          </p:nvPr>
        </p:nvSpPr>
        <p:spPr>
          <a:xfrm>
            <a:off x="1199515" y="110490"/>
            <a:ext cx="7273290" cy="2216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indent="0">
              <a:buFontTx/>
              <a:buNone/>
            </a:pPr>
            <a:r>
              <a:rPr lang="ko-KR" altLang="en-US"/>
              <a:t>페이지 명 작성</a:t>
            </a: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47625" y="60325"/>
          <a:ext cx="12095480" cy="6401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1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0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Page Title.</a:t>
                      </a:r>
                      <a:endParaRPr lang="ko-KR" altLang="en-US" sz="1000" b="1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Group Title.</a:t>
                      </a:r>
                      <a:endParaRPr lang="ko-KR" altLang="en-US" sz="1000" b="1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 anchor="ctr">
                    <a:lnR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Description.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730">
                <a:tc gridSpan="4"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38299E2-732E-49EE-9F3D-91DDC145C823}"/>
              </a:ext>
            </a:extLst>
          </p:cNvPr>
          <p:cNvSpPr txBox="1">
            <a:spLocks noGrp="1"/>
          </p:cNvSpPr>
          <p:nvPr>
            <p:ph type="dt" sz="half" idx="11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158C59-15E8-4F1C-A607-A280338912A2}"/>
              </a:ext>
            </a:extLst>
          </p:cNvPr>
          <p:cNvSpPr txBox="1">
            <a:spLocks noGrp="1"/>
          </p:cNvSpPr>
          <p:nvPr>
            <p:ph type="ftr" sz="quarter" idx="12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885578D4-3D55-48D4-9EA6-F70D5CC1FB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0336" y="62268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4DA364A9-1D61-454E-A9F8-9DE8081036C8}" type="slidenum">
              <a:rPr lang="ko-KR" smtClean="0"/>
              <a:pPr/>
              <a:t>‹#›</a:t>
            </a:fld>
            <a:endParaRPr lang="ko-KR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EFED68A-E7B1-4C08-82A6-5040E0667F8C}"/>
              </a:ext>
            </a:extLst>
          </p:cNvPr>
          <p:cNvGrpSpPr/>
          <p:nvPr userDrawn="1"/>
        </p:nvGrpSpPr>
        <p:grpSpPr>
          <a:xfrm>
            <a:off x="4729204" y="762670"/>
            <a:ext cx="3027784" cy="5829265"/>
            <a:chOff x="4729204" y="762670"/>
            <a:chExt cx="3027784" cy="5829265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DCBCF35-FA46-4F37-A16C-E1EC407C65E9}"/>
                </a:ext>
              </a:extLst>
            </p:cNvPr>
            <p:cNvSpPr/>
            <p:nvPr/>
          </p:nvSpPr>
          <p:spPr>
            <a:xfrm>
              <a:off x="4729204" y="762670"/>
              <a:ext cx="3027784" cy="582926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4FDD8D-B665-406E-8F7D-2EF8B2CCB4DD}"/>
                </a:ext>
              </a:extLst>
            </p:cNvPr>
            <p:cNvSpPr txBox="1"/>
            <p:nvPr/>
          </p:nvSpPr>
          <p:spPr>
            <a:xfrm>
              <a:off x="5805196" y="1010385"/>
              <a:ext cx="1670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BOBJAR</a:t>
              </a:r>
              <a:endParaRPr lang="ko-KR" altLang="en-US" b="1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DEFE9FC-7764-4102-A483-BBB82DC72D8E}"/>
                </a:ext>
              </a:extLst>
            </p:cNvPr>
            <p:cNvCxnSpPr/>
            <p:nvPr/>
          </p:nvCxnSpPr>
          <p:spPr>
            <a:xfrm>
              <a:off x="4907284" y="1379717"/>
              <a:ext cx="267572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0CCDB6B-BF51-4068-A585-2FD498A1A26C}"/>
                </a:ext>
              </a:extLst>
            </p:cNvPr>
            <p:cNvCxnSpPr>
              <a:cxnSpLocks/>
            </p:cNvCxnSpPr>
            <p:nvPr/>
          </p:nvCxnSpPr>
          <p:spPr>
            <a:xfrm>
              <a:off x="4729204" y="5877272"/>
              <a:ext cx="30277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5E86457-6192-44C1-BEF6-BD89B0899651}"/>
                </a:ext>
              </a:extLst>
            </p:cNvPr>
            <p:cNvCxnSpPr>
              <a:cxnSpLocks/>
            </p:cNvCxnSpPr>
            <p:nvPr/>
          </p:nvCxnSpPr>
          <p:spPr>
            <a:xfrm>
              <a:off x="4878951" y="6381328"/>
              <a:ext cx="27865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53C9177-8D18-469A-AAE5-E1639B2AA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6682" y="5928761"/>
              <a:ext cx="324052" cy="3977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C54B6FF-21A4-403C-93F0-36C683A3B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6264" y="5959301"/>
              <a:ext cx="343788" cy="347651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4F2EE0D-55BE-47D9-9798-6BE35D555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6703" y="5959301"/>
              <a:ext cx="300764" cy="34765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603F441-9BF7-4DFB-8A28-BC63A3060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1905" y="5928648"/>
              <a:ext cx="345706" cy="37115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E7C7704-99DF-4BC7-A044-98FD0C4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8328" y="5899732"/>
              <a:ext cx="491034" cy="51387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4A3479E-749C-413B-9F03-53149DB216EF}"/>
              </a:ext>
            </a:extLst>
          </p:cNvPr>
          <p:cNvGrpSpPr/>
          <p:nvPr userDrawn="1"/>
        </p:nvGrpSpPr>
        <p:grpSpPr>
          <a:xfrm>
            <a:off x="885219" y="762670"/>
            <a:ext cx="3027784" cy="5829265"/>
            <a:chOff x="885219" y="762670"/>
            <a:chExt cx="3027784" cy="5829265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CB73442-9973-4645-ACC4-ECB84B25BF87}"/>
                </a:ext>
              </a:extLst>
            </p:cNvPr>
            <p:cNvSpPr/>
            <p:nvPr/>
          </p:nvSpPr>
          <p:spPr>
            <a:xfrm>
              <a:off x="885219" y="762670"/>
              <a:ext cx="3027784" cy="582926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2F5D17A-33F1-4A05-9AC2-179351B1F714}"/>
                </a:ext>
              </a:extLst>
            </p:cNvPr>
            <p:cNvSpPr txBox="1"/>
            <p:nvPr/>
          </p:nvSpPr>
          <p:spPr>
            <a:xfrm>
              <a:off x="1961211" y="1010385"/>
              <a:ext cx="1670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BOBJAR</a:t>
              </a:r>
              <a:endParaRPr lang="ko-KR" altLang="en-US" b="1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F7E30C6-E93F-47AD-89DE-9E2B90C98E35}"/>
                </a:ext>
              </a:extLst>
            </p:cNvPr>
            <p:cNvCxnSpPr/>
            <p:nvPr/>
          </p:nvCxnSpPr>
          <p:spPr>
            <a:xfrm>
              <a:off x="1063299" y="1379717"/>
              <a:ext cx="267572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E156AAF-24DC-4CC9-AB3F-901A8FB90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7269" y="5928761"/>
              <a:ext cx="324052" cy="39770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729861D-04CD-4F24-9876-0D00DA855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6851" y="5959301"/>
              <a:ext cx="343788" cy="34765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F9DD1B8-A8A0-4938-A41B-21F53A824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5017" y="5959301"/>
              <a:ext cx="300764" cy="347651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A515BE9-DB3D-4F99-80F2-D02322366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52492" y="5928648"/>
              <a:ext cx="345706" cy="37115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13A67C3-170E-4A06-A9E4-181E3937F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8915" y="5899732"/>
              <a:ext cx="491034" cy="513873"/>
            </a:xfrm>
            <a:prstGeom prst="rect">
              <a:avLst/>
            </a:prstGeom>
          </p:spPr>
        </p:pic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B4B1FFC-17AF-413E-BA19-47C4C79B069F}"/>
              </a:ext>
            </a:extLst>
          </p:cNvPr>
          <p:cNvCxnSpPr>
            <a:cxnSpLocks/>
          </p:cNvCxnSpPr>
          <p:nvPr userDrawn="1"/>
        </p:nvCxnSpPr>
        <p:spPr>
          <a:xfrm>
            <a:off x="887727" y="5880025"/>
            <a:ext cx="30277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FFCC8FC-4093-4F35-8B9B-E6EFBBC1E0B0}"/>
              </a:ext>
            </a:extLst>
          </p:cNvPr>
          <p:cNvCxnSpPr>
            <a:cxnSpLocks/>
          </p:cNvCxnSpPr>
          <p:nvPr userDrawn="1"/>
        </p:nvCxnSpPr>
        <p:spPr>
          <a:xfrm>
            <a:off x="1037474" y="6384081"/>
            <a:ext cx="278654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462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18"/>
          <p:cNvSpPr txBox="1">
            <a:spLocks noGrp="1"/>
          </p:cNvSpPr>
          <p:nvPr>
            <p:ph type="body" idx="10" hasCustomPrompt="1"/>
          </p:nvPr>
        </p:nvSpPr>
        <p:spPr>
          <a:xfrm>
            <a:off x="1199515" y="110490"/>
            <a:ext cx="7273290" cy="2216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indent="0">
              <a:buFontTx/>
              <a:buNone/>
            </a:pPr>
            <a:r>
              <a:rPr lang="ko-KR" altLang="en-US"/>
              <a:t>페이지 명 작성</a:t>
            </a: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47625" y="60325"/>
          <a:ext cx="12095480" cy="6401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1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0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Page Title.</a:t>
                      </a:r>
                      <a:endParaRPr lang="ko-KR" altLang="en-US" sz="1000" b="1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Group Title.</a:t>
                      </a:r>
                      <a:endParaRPr lang="ko-KR" altLang="en-US" sz="1000" b="1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 anchor="ctr">
                    <a:lnR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Description.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730">
                <a:tc gridSpan="4"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38299E2-732E-49EE-9F3D-91DDC145C823}"/>
              </a:ext>
            </a:extLst>
          </p:cNvPr>
          <p:cNvSpPr txBox="1">
            <a:spLocks noGrp="1"/>
          </p:cNvSpPr>
          <p:nvPr>
            <p:ph type="dt" sz="half" idx="11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158C59-15E8-4F1C-A607-A280338912A2}"/>
              </a:ext>
            </a:extLst>
          </p:cNvPr>
          <p:cNvSpPr txBox="1">
            <a:spLocks noGrp="1"/>
          </p:cNvSpPr>
          <p:nvPr>
            <p:ph type="ftr" sz="quarter" idx="12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885578D4-3D55-48D4-9EA6-F70D5CC1FB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0336" y="62268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4DA364A9-1D61-454E-A9F8-9DE8081036C8}" type="slidenum">
              <a:rPr lang="ko-KR" smtClean="0"/>
              <a:pPr/>
              <a:t>‹#›</a:t>
            </a:fld>
            <a:endParaRPr lang="ko-KR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EFED68A-E7B1-4C08-82A6-5040E0667F8C}"/>
              </a:ext>
            </a:extLst>
          </p:cNvPr>
          <p:cNvGrpSpPr/>
          <p:nvPr userDrawn="1"/>
        </p:nvGrpSpPr>
        <p:grpSpPr>
          <a:xfrm>
            <a:off x="2639616" y="762670"/>
            <a:ext cx="3027784" cy="5829265"/>
            <a:chOff x="4729204" y="762670"/>
            <a:chExt cx="3027784" cy="5829265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DCBCF35-FA46-4F37-A16C-E1EC407C65E9}"/>
                </a:ext>
              </a:extLst>
            </p:cNvPr>
            <p:cNvSpPr/>
            <p:nvPr/>
          </p:nvSpPr>
          <p:spPr>
            <a:xfrm>
              <a:off x="4729204" y="762670"/>
              <a:ext cx="3027784" cy="582926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4FDD8D-B665-406E-8F7D-2EF8B2CCB4DD}"/>
                </a:ext>
              </a:extLst>
            </p:cNvPr>
            <p:cNvSpPr txBox="1"/>
            <p:nvPr/>
          </p:nvSpPr>
          <p:spPr>
            <a:xfrm>
              <a:off x="5805196" y="1010385"/>
              <a:ext cx="1670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BOBJAR</a:t>
              </a:r>
              <a:endParaRPr lang="ko-KR" altLang="en-US" b="1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DEFE9FC-7764-4102-A483-BBB82DC72D8E}"/>
                </a:ext>
              </a:extLst>
            </p:cNvPr>
            <p:cNvCxnSpPr/>
            <p:nvPr/>
          </p:nvCxnSpPr>
          <p:spPr>
            <a:xfrm>
              <a:off x="4907284" y="1379717"/>
              <a:ext cx="267572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0CCDB6B-BF51-4068-A585-2FD498A1A26C}"/>
                </a:ext>
              </a:extLst>
            </p:cNvPr>
            <p:cNvCxnSpPr>
              <a:cxnSpLocks/>
            </p:cNvCxnSpPr>
            <p:nvPr/>
          </p:nvCxnSpPr>
          <p:spPr>
            <a:xfrm>
              <a:off x="4729204" y="5877272"/>
              <a:ext cx="30277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5E86457-6192-44C1-BEF6-BD89B0899651}"/>
                </a:ext>
              </a:extLst>
            </p:cNvPr>
            <p:cNvCxnSpPr>
              <a:cxnSpLocks/>
            </p:cNvCxnSpPr>
            <p:nvPr/>
          </p:nvCxnSpPr>
          <p:spPr>
            <a:xfrm>
              <a:off x="4878951" y="6381328"/>
              <a:ext cx="27865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53C9177-8D18-469A-AAE5-E1639B2AA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6682" y="5928761"/>
              <a:ext cx="324052" cy="3977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C54B6FF-21A4-403C-93F0-36C683A3B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6264" y="5959301"/>
              <a:ext cx="343788" cy="347651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4F2EE0D-55BE-47D9-9798-6BE35D555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6703" y="5959301"/>
              <a:ext cx="300764" cy="34765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603F441-9BF7-4DFB-8A28-BC63A3060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1905" y="5928648"/>
              <a:ext cx="345706" cy="37115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E7C7704-99DF-4BC7-A044-98FD0C4C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8328" y="5899732"/>
              <a:ext cx="491034" cy="5138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56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18"/>
          <p:cNvSpPr txBox="1">
            <a:spLocks noGrp="1"/>
          </p:cNvSpPr>
          <p:nvPr>
            <p:ph type="body" idx="10" hasCustomPrompt="1"/>
          </p:nvPr>
        </p:nvSpPr>
        <p:spPr>
          <a:xfrm>
            <a:off x="1199515" y="110490"/>
            <a:ext cx="7273290" cy="2216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indent="0">
              <a:buFontTx/>
              <a:buNone/>
            </a:pPr>
            <a:r>
              <a:rPr lang="ko-KR" altLang="en-US"/>
              <a:t>페이지 명 작성</a:t>
            </a: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47625" y="60325"/>
          <a:ext cx="12095480" cy="6401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1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0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Page Title.</a:t>
                      </a:r>
                      <a:endParaRPr lang="ko-KR" altLang="en-US" sz="1000" b="1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Group Title.</a:t>
                      </a:r>
                      <a:endParaRPr lang="ko-KR" altLang="en-US" sz="1000" b="1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 anchor="ctr">
                    <a:lnR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Description.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730">
                <a:tc gridSpan="4"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38299E2-732E-49EE-9F3D-91DDC145C823}"/>
              </a:ext>
            </a:extLst>
          </p:cNvPr>
          <p:cNvSpPr txBox="1">
            <a:spLocks noGrp="1"/>
          </p:cNvSpPr>
          <p:nvPr>
            <p:ph type="dt" sz="half" idx="11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158C59-15E8-4F1C-A607-A280338912A2}"/>
              </a:ext>
            </a:extLst>
          </p:cNvPr>
          <p:cNvSpPr txBox="1">
            <a:spLocks noGrp="1"/>
          </p:cNvSpPr>
          <p:nvPr>
            <p:ph type="ftr" sz="quarter" idx="12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885578D4-3D55-48D4-9EA6-F70D5CC1FB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0336" y="62268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4DA364A9-1D61-454E-A9F8-9DE8081036C8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5233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576D4-6E82-4237-A975-1708787DDE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DA942F-1B58-409F-8555-3D0011575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4EB785-2061-45C9-A9F0-12412D209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36D311-7715-44AB-A411-BF1BB6CC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FF7E45-1AC3-49BD-9C4F-7FB147BD3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64A9-1D61-454E-A9F8-9DE808103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674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마스터 부제목 스타일 편집</a:t>
            </a:r>
          </a:p>
          <a:p>
            <a:pPr marL="685800" lvl="1" indent="-228600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  <a:r>
              <a:rPr lang="en-US" altLang="ko-KR" dirty="0"/>
              <a:t>&lt;#&gt;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72" r:id="rId2"/>
    <p:sldLayoutId id="2147483983" r:id="rId3"/>
    <p:sldLayoutId id="2147483998" r:id="rId4"/>
    <p:sldLayoutId id="2147483984" r:id="rId5"/>
    <p:sldLayoutId id="2147483997" r:id="rId6"/>
    <p:sldLayoutId id="2147484000" r:id="rId7"/>
    <p:sldLayoutId id="2147483999" r:id="rId8"/>
  </p:sldLayoutIdLst>
  <p:hf hdr="0" ftr="0" dt="0"/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240D99-627B-4930-98B5-A1BF0511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FCDD5D-2024-463E-ACEB-6F5D8B8B5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F773AB-0AB0-4D3A-AEF4-7AEDC91F5D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766522-415E-408E-B56B-AC56180A7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0F4A0-1F69-440A-92DB-0C20A4D32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364A9-1D61-454E-A9F8-9DE808103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47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72AB44-E9A5-4E33-9DEA-A7CE1D954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060848"/>
            <a:ext cx="10363835" cy="1324429"/>
          </a:xfrm>
        </p:spPr>
        <p:txBody>
          <a:bodyPr anchor="ctr"/>
          <a:lstStyle/>
          <a:p>
            <a:r>
              <a:rPr lang="ko-KR" altLang="en-US" dirty="0"/>
              <a:t>밥 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7B944A-C559-4B71-B2E5-6F3398604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4312" y="4288970"/>
            <a:ext cx="2880320" cy="2236374"/>
          </a:xfrm>
        </p:spPr>
        <p:txBody>
          <a:bodyPr>
            <a:normAutofit fontScale="62500" lnSpcReduction="20000"/>
          </a:bodyPr>
          <a:lstStyle/>
          <a:p>
            <a:pPr algn="l">
              <a:lnSpc>
                <a:spcPct val="170000"/>
              </a:lnSpc>
            </a:pPr>
            <a:r>
              <a:rPr lang="ko-KR" altLang="en-US" b="1" dirty="0"/>
              <a:t>팀장 </a:t>
            </a:r>
            <a:r>
              <a:rPr lang="en-US" altLang="ko-KR" b="1" dirty="0"/>
              <a:t>     </a:t>
            </a:r>
            <a:r>
              <a:rPr lang="ko-KR" altLang="en-US" b="1" dirty="0" err="1"/>
              <a:t>강순구</a:t>
            </a:r>
            <a:endParaRPr lang="en-US" altLang="ko-KR" b="1" dirty="0"/>
          </a:p>
          <a:p>
            <a:pPr algn="l">
              <a:lnSpc>
                <a:spcPct val="170000"/>
              </a:lnSpc>
            </a:pPr>
            <a:r>
              <a:rPr lang="ko-KR" altLang="en-US" dirty="0"/>
              <a:t>팀원      이정규</a:t>
            </a:r>
            <a:endParaRPr lang="en-US" altLang="ko-KR" dirty="0"/>
          </a:p>
          <a:p>
            <a:pPr algn="l">
              <a:lnSpc>
                <a:spcPct val="170000"/>
              </a:lnSpc>
            </a:pPr>
            <a:r>
              <a:rPr lang="en-US" altLang="ko-KR" dirty="0"/>
              <a:t>               </a:t>
            </a:r>
            <a:r>
              <a:rPr lang="ko-KR" altLang="en-US" dirty="0" err="1"/>
              <a:t>이태웅</a:t>
            </a:r>
            <a:endParaRPr lang="en-US" altLang="ko-KR" dirty="0"/>
          </a:p>
          <a:p>
            <a:pPr algn="l">
              <a:lnSpc>
                <a:spcPct val="170000"/>
              </a:lnSpc>
            </a:pPr>
            <a:r>
              <a:rPr lang="en-US" altLang="ko-KR" dirty="0"/>
              <a:t>               </a:t>
            </a:r>
            <a:r>
              <a:rPr lang="ko-KR" altLang="en-US" dirty="0" err="1"/>
              <a:t>한기석</a:t>
            </a:r>
            <a:endParaRPr lang="en-US" altLang="ko-KR" dirty="0"/>
          </a:p>
          <a:p>
            <a:pPr algn="l">
              <a:lnSpc>
                <a:spcPct val="170000"/>
              </a:lnSpc>
            </a:pPr>
            <a:r>
              <a:rPr lang="en-US" altLang="ko-KR" dirty="0"/>
              <a:t>               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3C1D56E-784B-4266-B8C0-1A2FC3CA8640}"/>
              </a:ext>
            </a:extLst>
          </p:cNvPr>
          <p:cNvCxnSpPr/>
          <p:nvPr/>
        </p:nvCxnSpPr>
        <p:spPr>
          <a:xfrm>
            <a:off x="1559496" y="2060848"/>
            <a:ext cx="936104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7D8DBCA-90C8-43B8-AD0C-F23E52FBFF7D}"/>
              </a:ext>
            </a:extLst>
          </p:cNvPr>
          <p:cNvCxnSpPr/>
          <p:nvPr/>
        </p:nvCxnSpPr>
        <p:spPr>
          <a:xfrm>
            <a:off x="1559496" y="3385277"/>
            <a:ext cx="936104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77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9"/>
          <p:cNvSpPr txBox="1">
            <a:spLocks noGrp="1"/>
          </p:cNvSpPr>
          <p:nvPr>
            <p:ph type="title"/>
          </p:nvPr>
        </p:nvSpPr>
        <p:spPr>
          <a:xfrm>
            <a:off x="382905" y="3122930"/>
            <a:ext cx="11426190" cy="612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>
              <a:buFontTx/>
              <a:buNone/>
              <a:defRPr lang="en-GB" altLang="en-US" sz="28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altLang="ko-KR" sz="4000" b="1" dirty="0"/>
              <a:t>2. </a:t>
            </a:r>
            <a:r>
              <a:rPr lang="ko-KR" altLang="en-US" sz="4000" b="1" dirty="0" err="1"/>
              <a:t>상태다이어그램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83222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D30365-E177-4745-A463-EB472381A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11</a:t>
            </a:fld>
            <a:endParaRPr lang="ko-KR"/>
          </a:p>
        </p:txBody>
      </p:sp>
      <p:sp>
        <p:nvSpPr>
          <p:cNvPr id="10" name="제목 개체 틀 9">
            <a:extLst>
              <a:ext uri="{FF2B5EF4-FFF2-40B4-BE49-F238E27FC236}">
                <a16:creationId xmlns:a16="http://schemas.microsoft.com/office/drawing/2014/main" id="{64B30B85-0FD0-49AB-BECB-A0F749EB30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755" y="226041"/>
            <a:ext cx="11426190" cy="612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>
              <a:buFontTx/>
              <a:buNone/>
              <a:defRPr lang="en-GB" altLang="en-US" sz="2800">
                <a:solidFill>
                  <a:schemeClr val="tx1"/>
                </a:solidFill>
              </a:defRPr>
            </a:lvl1pPr>
          </a:lstStyle>
          <a:p>
            <a:pPr marL="0" indent="0" algn="l" rtl="0"/>
            <a:r>
              <a:rPr lang="en-US" altLang="ko-KR" sz="4000" b="1" dirty="0"/>
              <a:t>2. </a:t>
            </a:r>
            <a:r>
              <a:rPr lang="ko-KR" altLang="en-US" sz="4000" b="1" dirty="0" err="1"/>
              <a:t>상태다이어그램</a:t>
            </a:r>
            <a:endParaRPr lang="ko-KR" altLang="en-US" sz="4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CA99CB-2440-452D-9D9D-C5E6C8DA9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017470"/>
            <a:ext cx="10821910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0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9"/>
          <p:cNvSpPr txBox="1">
            <a:spLocks noGrp="1"/>
          </p:cNvSpPr>
          <p:nvPr>
            <p:ph type="title"/>
          </p:nvPr>
        </p:nvSpPr>
        <p:spPr>
          <a:xfrm>
            <a:off x="382905" y="3122930"/>
            <a:ext cx="11426190" cy="612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>
              <a:buFontTx/>
              <a:buNone/>
              <a:defRPr lang="en-GB" altLang="en-US" sz="28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altLang="ko-KR" sz="4000" b="1" dirty="0"/>
              <a:t>3. ERD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9506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CF1005-2C5F-4704-A021-CADDC4706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13</a:t>
            </a:fld>
            <a:endParaRPr lang="ko-KR"/>
          </a:p>
        </p:txBody>
      </p:sp>
      <p:sp>
        <p:nvSpPr>
          <p:cNvPr id="6" name="제목 개체 틀 9">
            <a:extLst>
              <a:ext uri="{FF2B5EF4-FFF2-40B4-BE49-F238E27FC236}">
                <a16:creationId xmlns:a16="http://schemas.microsoft.com/office/drawing/2014/main" id="{327D8E3C-1AC5-402D-A59D-6A51BE07FB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755" y="226041"/>
            <a:ext cx="11426190" cy="612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>
              <a:buFontTx/>
              <a:buNone/>
              <a:defRPr lang="en-GB" altLang="en-US" sz="2800">
                <a:solidFill>
                  <a:schemeClr val="tx1"/>
                </a:solidFill>
              </a:defRPr>
            </a:lvl1pPr>
          </a:lstStyle>
          <a:p>
            <a:pPr marL="0" indent="0" algn="l" rtl="0"/>
            <a:r>
              <a:rPr lang="en-US" altLang="ko-KR" sz="4000" b="1" dirty="0"/>
              <a:t>3. ERD</a:t>
            </a:r>
            <a:endParaRPr lang="ko-KR" altLang="en-US" sz="4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152544"/>
            <a:ext cx="10369152" cy="507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0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9"/>
          <p:cNvSpPr txBox="1">
            <a:spLocks noGrp="1"/>
          </p:cNvSpPr>
          <p:nvPr>
            <p:ph type="title"/>
          </p:nvPr>
        </p:nvSpPr>
        <p:spPr>
          <a:xfrm>
            <a:off x="382905" y="3122930"/>
            <a:ext cx="11426190" cy="612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>
              <a:buFontTx/>
              <a:buNone/>
              <a:defRPr lang="en-GB" altLang="en-US" sz="28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altLang="ko-KR" sz="4000" b="1" dirty="0"/>
              <a:t>4. </a:t>
            </a:r>
            <a:r>
              <a:rPr lang="ko-KR" altLang="en-US" sz="4000" b="1" dirty="0"/>
              <a:t>개발일정</a:t>
            </a:r>
          </a:p>
        </p:txBody>
      </p:sp>
    </p:spTree>
    <p:extLst>
      <p:ext uri="{BB962C8B-B14F-4D97-AF65-F5344CB8AC3E}">
        <p14:creationId xmlns:p14="http://schemas.microsoft.com/office/powerpoint/2010/main" val="313900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345248-02A9-45A0-A167-7D0EC0F7F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15</a:t>
            </a:fld>
            <a:endParaRPr lang="ko-KR"/>
          </a:p>
        </p:txBody>
      </p:sp>
      <p:sp>
        <p:nvSpPr>
          <p:cNvPr id="6" name="제목 개체 틀 9">
            <a:extLst>
              <a:ext uri="{FF2B5EF4-FFF2-40B4-BE49-F238E27FC236}">
                <a16:creationId xmlns:a16="http://schemas.microsoft.com/office/drawing/2014/main" id="{4832A150-F43C-4767-82C4-D42F5020C0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755" y="226041"/>
            <a:ext cx="11426190" cy="612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>
              <a:buFontTx/>
              <a:buNone/>
              <a:defRPr lang="en-GB" altLang="en-US" sz="2800">
                <a:solidFill>
                  <a:schemeClr val="tx1"/>
                </a:solidFill>
              </a:defRPr>
            </a:lvl1pPr>
          </a:lstStyle>
          <a:p>
            <a:pPr marL="0" indent="0" algn="l" rtl="0"/>
            <a:r>
              <a:rPr lang="en-US" altLang="ko-KR" sz="4000" b="1"/>
              <a:t>4. </a:t>
            </a:r>
            <a:r>
              <a:rPr lang="ko-KR" altLang="en-US" sz="4000" b="1"/>
              <a:t>일정</a:t>
            </a:r>
            <a:endParaRPr lang="ko-KR" altLang="en-US" sz="4000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600119"/>
              </p:ext>
            </p:extLst>
          </p:nvPr>
        </p:nvGraphicFramePr>
        <p:xfrm>
          <a:off x="2639616" y="211587"/>
          <a:ext cx="8352937" cy="6646430"/>
        </p:xfrm>
        <a:graphic>
          <a:graphicData uri="http://schemas.openxmlformats.org/drawingml/2006/table">
            <a:tbl>
              <a:tblPr/>
              <a:tblGrid>
                <a:gridCol w="772796">
                  <a:extLst>
                    <a:ext uri="{9D8B030D-6E8A-4147-A177-3AD203B41FA5}">
                      <a16:colId xmlns:a16="http://schemas.microsoft.com/office/drawing/2014/main" val="1528447310"/>
                    </a:ext>
                  </a:extLst>
                </a:gridCol>
                <a:gridCol w="922875">
                  <a:extLst>
                    <a:ext uri="{9D8B030D-6E8A-4147-A177-3AD203B41FA5}">
                      <a16:colId xmlns:a16="http://schemas.microsoft.com/office/drawing/2014/main" val="1786524984"/>
                    </a:ext>
                  </a:extLst>
                </a:gridCol>
                <a:gridCol w="1106554">
                  <a:extLst>
                    <a:ext uri="{9D8B030D-6E8A-4147-A177-3AD203B41FA5}">
                      <a16:colId xmlns:a16="http://schemas.microsoft.com/office/drawing/2014/main" val="4037368650"/>
                    </a:ext>
                  </a:extLst>
                </a:gridCol>
                <a:gridCol w="295679">
                  <a:extLst>
                    <a:ext uri="{9D8B030D-6E8A-4147-A177-3AD203B41FA5}">
                      <a16:colId xmlns:a16="http://schemas.microsoft.com/office/drawing/2014/main" val="3041213671"/>
                    </a:ext>
                  </a:extLst>
                </a:gridCol>
                <a:gridCol w="497277">
                  <a:extLst>
                    <a:ext uri="{9D8B030D-6E8A-4147-A177-3AD203B41FA5}">
                      <a16:colId xmlns:a16="http://schemas.microsoft.com/office/drawing/2014/main" val="1145233276"/>
                    </a:ext>
                  </a:extLst>
                </a:gridCol>
                <a:gridCol w="389758">
                  <a:extLst>
                    <a:ext uri="{9D8B030D-6E8A-4147-A177-3AD203B41FA5}">
                      <a16:colId xmlns:a16="http://schemas.microsoft.com/office/drawing/2014/main" val="1542865027"/>
                    </a:ext>
                  </a:extLst>
                </a:gridCol>
                <a:gridCol w="389758">
                  <a:extLst>
                    <a:ext uri="{9D8B030D-6E8A-4147-A177-3AD203B41FA5}">
                      <a16:colId xmlns:a16="http://schemas.microsoft.com/office/drawing/2014/main" val="1000437855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629478017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1414318564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1086876288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2543318570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1442649763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4251314922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3243389503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2790929536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3298175412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2073135254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3282722526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927730801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2648992826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1087084580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1589249728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719509622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953894630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1432498119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1287354433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1953407901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416559708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2682662442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386426642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1954293283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3588993126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1076302801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2195322830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957236684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2336392220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2355816527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2024196577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1632206481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1948449990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2359933376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3839100260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2399623307"/>
                    </a:ext>
                  </a:extLst>
                </a:gridCol>
                <a:gridCol w="107520">
                  <a:extLst>
                    <a:ext uri="{9D8B030D-6E8A-4147-A177-3AD203B41FA5}">
                      <a16:colId xmlns:a16="http://schemas.microsoft.com/office/drawing/2014/main" val="1452873499"/>
                    </a:ext>
                  </a:extLst>
                </a:gridCol>
              </a:tblGrid>
              <a:tr h="8504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기능상세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진행상황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시작일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종료일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14"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4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61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3"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4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672129"/>
                  </a:ext>
                </a:extLst>
              </a:tr>
              <a:tr h="72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A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A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A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A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A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27268"/>
                  </a:ext>
                </a:extLst>
              </a:tr>
              <a:tr h="72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D5AD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A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D5AD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A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D5AD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A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D5AD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A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D5AD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E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A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170550"/>
                  </a:ext>
                </a:extLst>
              </a:tr>
              <a:tr h="122470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 및 설계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화면설계서작성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화면설계서작성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강순구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2024-12-18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2024-12-21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7265166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ERD </a:t>
                      </a:r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ERD </a:t>
                      </a:r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이태웅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2024-12-18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2024-12-20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3430106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UML </a:t>
                      </a:r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UML </a:t>
                      </a:r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한기석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2024-12-18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2024-12-20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270807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WBS </a:t>
                      </a:r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WBS </a:t>
                      </a:r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한기석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2024-12-18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2024-12-20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9426832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개발환경 세팅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패키지 생성 및 깃 연동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이정규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2024-12-18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2024-12-21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343562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환경설정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이정규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2024-12-21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2024-12-23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246459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기획발표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기획발표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이태웅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2024-12-24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2024-12-24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583871"/>
                  </a:ext>
                </a:extLst>
              </a:tr>
              <a:tr h="12247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기초 자료준비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로고제작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로고제작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강순구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2024-12-24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2024-12-26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754116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이미지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이미지 및 문구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강순구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2024-12-24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2024-12-26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7407852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공공데이터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공공데이터 준비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한기석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2024-12-24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2024-12-26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971320"/>
                  </a:ext>
                </a:extLst>
              </a:tr>
              <a:tr h="122470"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레이아웃 개발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이태웅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2024-12-24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2024-12-28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3332722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ID/</a:t>
                      </a:r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이태웅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2024-12-24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2024-12-28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56038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메인페이지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유가정보 출력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이태웅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2024-12-29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2025-01-03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6963630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주유기록 등록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한기석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2024-12-29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2025-01-03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81376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목적지 설정 기록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한기석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2024-12-29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2025-01-03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287091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반응형 웹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이태웅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2024-12-29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2025-01-03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573909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주유소</a:t>
                      </a:r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충전소 정보제공 페이지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페이지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강순구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2024-12-24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2025-01-03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3449631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정보관련 팝업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강순구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2024-12-24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2025-01-03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621115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반응형 웹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강순구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2024-12-24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2025-01-03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009726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목적지 추천 페이지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페이지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이정규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2024-12-24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2025-01-03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8187929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 및 추천 관련 팝업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이정규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2024-12-24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2025-01-03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3601010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반응형 웹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이정규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2024-12-24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2025-01-03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2864834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한기석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2024-12-24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2024-12-31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162437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자유게시판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한기석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2024-12-24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2024-12-31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475349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반응형 웹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한기석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2024-12-24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2024-12-31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214831"/>
                  </a:ext>
                </a:extLst>
              </a:tr>
              <a:tr h="122470">
                <a:tc rowSpan="21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기능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공통페이지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헤더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강순구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2025-01-01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2025-01-10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754465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내비게이션 바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이태웅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2025-01-01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2025-01-10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6389743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이태웅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2025-01-06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2025-01-15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047587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이태웅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2025-01-06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2025-01-15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7146016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메인페이지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유가정보 출력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이정규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2025-01-06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2025-01-10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0925608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수정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한기석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2025-01-09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2025-01-17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429261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주유기록 등록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한기석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2025-01-09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2025-01-17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8493843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주유기록 분석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한기석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2025-01-09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2025-01-17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385781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추천경로 기록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한기석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2025-01-09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2025-01-17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604981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정보제공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지도형태로 구현</a:t>
                      </a:r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(API </a:t>
                      </a:r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</a:t>
                      </a:r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강순구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2025-01-01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2025-01-09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996151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전국 주유소</a:t>
                      </a:r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충전소 공공</a:t>
                      </a:r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 </a:t>
                      </a:r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강순구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2025-01-01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2025-01-09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9236175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유가정보 </a:t>
                      </a:r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강순구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2025-01-01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2025-01-09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558777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 필터 시스템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강순구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2025-01-01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2025-01-09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9794031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리뷰시스템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이태웅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2025-01-10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2025-01-19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590470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유가정보 비교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이태웅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2025-01-10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2025-01-19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745718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목적지 추천 페이지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지도형태로 구현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이정규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2025-01-01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2025-01-09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3371820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추천경로 </a:t>
                      </a:r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API(</a:t>
                      </a:r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시간계산 등</a:t>
                      </a:r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이정규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2025-01-01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2025-01-09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774396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 필터 시스템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이정규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2025-01-01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2025-01-09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7264138"/>
                  </a:ext>
                </a:extLst>
              </a:tr>
              <a:tr h="1423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위치정보 등록 및 업데이트 시간설정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이정규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2025-01-10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2025-01-19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4821783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루트 계산 기능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이정규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2025-01-10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2025-01-19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550060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루트상 주요 정보 안내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이정규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2025-01-10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2025-01-19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963176"/>
                  </a:ext>
                </a:extLst>
              </a:tr>
              <a:tr h="12247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확인 및 점검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코드 점검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전원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2025-01-20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2025-01-20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4356418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</a:t>
                      </a:r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CSS </a:t>
                      </a:r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최종점검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전원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2025-01-20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2025-01-20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5356578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코드프리징 및 최종 테스트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전원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2025-01-21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2025-01-21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6180861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발표 준비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전원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2025-01-22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2025-01-22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8666436"/>
                  </a:ext>
                </a:extLst>
              </a:tr>
              <a:tr h="12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발표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강순구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작업대기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2025-01-23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2025-01-23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059" marR="3059" marT="30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556845"/>
                  </a:ext>
                </a:extLst>
              </a:tr>
              <a:tr h="149685">
                <a:tc gridSpan="44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진행률</a:t>
                      </a:r>
                    </a:p>
                  </a:txBody>
                  <a:tcPr marL="3059" marR="3059" marT="30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03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381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345248-02A9-45A0-A167-7D0EC0F7F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16</a:t>
            </a:fld>
            <a:endParaRPr lang="ko-KR"/>
          </a:p>
        </p:txBody>
      </p:sp>
      <p:sp>
        <p:nvSpPr>
          <p:cNvPr id="6" name="제목 개체 틀 9">
            <a:extLst>
              <a:ext uri="{FF2B5EF4-FFF2-40B4-BE49-F238E27FC236}">
                <a16:creationId xmlns:a16="http://schemas.microsoft.com/office/drawing/2014/main" id="{4832A150-F43C-4767-82C4-D42F5020C0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755" y="226041"/>
            <a:ext cx="11426190" cy="612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>
              <a:buFontTx/>
              <a:buNone/>
              <a:defRPr lang="en-GB" altLang="en-US" sz="2800">
                <a:solidFill>
                  <a:schemeClr val="tx1"/>
                </a:solidFill>
              </a:defRPr>
            </a:lvl1pPr>
          </a:lstStyle>
          <a:p>
            <a:pPr marL="0" indent="0" algn="l" rtl="0"/>
            <a:r>
              <a:rPr lang="en-US" altLang="ko-KR" sz="4000" b="1" dirty="0"/>
              <a:t>4. </a:t>
            </a:r>
            <a:r>
              <a:rPr lang="ko-KR" altLang="en-US" sz="4000" b="1" dirty="0"/>
              <a:t>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7178BA-5B43-4988-B95E-CFD0B358C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0" y="1405583"/>
            <a:ext cx="5787985" cy="4293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531044-9F80-49BA-9A80-1A66BB838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129" y="1386530"/>
            <a:ext cx="5760640" cy="431136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B2C03D-C865-4610-9B0D-F7D1FF5A4353}"/>
              </a:ext>
            </a:extLst>
          </p:cNvPr>
          <p:cNvSpPr/>
          <p:nvPr/>
        </p:nvSpPr>
        <p:spPr>
          <a:xfrm>
            <a:off x="911424" y="4437112"/>
            <a:ext cx="4896544" cy="180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프론트엔드</a:t>
            </a:r>
            <a:r>
              <a:rPr lang="ko-KR" altLang="en-US" sz="800" dirty="0"/>
              <a:t> 개발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E60A66-C1AC-497C-9262-F95B6F65C1F4}"/>
              </a:ext>
            </a:extLst>
          </p:cNvPr>
          <p:cNvSpPr/>
          <p:nvPr/>
        </p:nvSpPr>
        <p:spPr>
          <a:xfrm>
            <a:off x="100910" y="5164385"/>
            <a:ext cx="2466698" cy="180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프론트엔드 개발</a:t>
            </a:r>
            <a:endParaRPr lang="ko-KR" altLang="en-US" sz="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64EF0E-31FB-4C02-A947-D16A2807795E}"/>
              </a:ext>
            </a:extLst>
          </p:cNvPr>
          <p:cNvSpPr/>
          <p:nvPr/>
        </p:nvSpPr>
        <p:spPr>
          <a:xfrm>
            <a:off x="8616279" y="2204864"/>
            <a:ext cx="3262665" cy="180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프론트엔드 개발</a:t>
            </a:r>
            <a:endParaRPr lang="ko-KR" altLang="en-US" sz="8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487EAF-6DBB-4E33-9CB1-D7F3697C63A6}"/>
              </a:ext>
            </a:extLst>
          </p:cNvPr>
          <p:cNvSpPr/>
          <p:nvPr/>
        </p:nvSpPr>
        <p:spPr>
          <a:xfrm>
            <a:off x="6168164" y="2933233"/>
            <a:ext cx="5710781" cy="180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프론트엔드 개발</a:t>
            </a:r>
            <a:endParaRPr lang="ko-KR" altLang="en-US" sz="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8323DA-1BAF-4C48-A91B-38AB8AF963D3}"/>
              </a:ext>
            </a:extLst>
          </p:cNvPr>
          <p:cNvSpPr/>
          <p:nvPr/>
        </p:nvSpPr>
        <p:spPr>
          <a:xfrm>
            <a:off x="7824192" y="3203218"/>
            <a:ext cx="4054752" cy="1800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백엔드</a:t>
            </a:r>
            <a:r>
              <a:rPr lang="ko-KR" altLang="en-US" sz="800" dirty="0"/>
              <a:t> 개발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01B0D1-A29D-4B1F-B5F1-F94733F3BE9B}"/>
              </a:ext>
            </a:extLst>
          </p:cNvPr>
          <p:cNvSpPr/>
          <p:nvPr/>
        </p:nvSpPr>
        <p:spPr>
          <a:xfrm>
            <a:off x="6168164" y="3732133"/>
            <a:ext cx="5710781" cy="1800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백엔드</a:t>
            </a:r>
            <a:r>
              <a:rPr lang="ko-KR" altLang="en-US" sz="800" dirty="0"/>
              <a:t> 개발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060930-164B-4D58-B7F5-A2FB0EF2B254}"/>
              </a:ext>
            </a:extLst>
          </p:cNvPr>
          <p:cNvSpPr/>
          <p:nvPr/>
        </p:nvSpPr>
        <p:spPr>
          <a:xfrm>
            <a:off x="6168165" y="4437112"/>
            <a:ext cx="1656028" cy="1800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백엔드개발</a:t>
            </a:r>
            <a:endParaRPr lang="ko-KR" altLang="en-US" sz="8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3C7F3F-6285-43AE-9304-3F2D5A9050D1}"/>
              </a:ext>
            </a:extLst>
          </p:cNvPr>
          <p:cNvSpPr/>
          <p:nvPr/>
        </p:nvSpPr>
        <p:spPr>
          <a:xfrm>
            <a:off x="6168165" y="4650341"/>
            <a:ext cx="1656028" cy="180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프론트엔드</a:t>
            </a:r>
            <a:r>
              <a:rPr lang="ko-KR" altLang="en-US" sz="800" dirty="0"/>
              <a:t> 마무리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F3C06AC-3A1D-4B1B-9E81-1D2D609F82F7}"/>
              </a:ext>
            </a:extLst>
          </p:cNvPr>
          <p:cNvSpPr/>
          <p:nvPr/>
        </p:nvSpPr>
        <p:spPr>
          <a:xfrm>
            <a:off x="7845255" y="4437112"/>
            <a:ext cx="1563113" cy="180020"/>
          </a:xfrm>
          <a:prstGeom prst="rect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최종점검 및 서류작성</a:t>
            </a:r>
            <a:endParaRPr lang="ko-KR" altLang="en-US" sz="8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82A88B-4C07-4E84-B49C-78A057941BFE}"/>
              </a:ext>
            </a:extLst>
          </p:cNvPr>
          <p:cNvSpPr/>
          <p:nvPr/>
        </p:nvSpPr>
        <p:spPr>
          <a:xfrm>
            <a:off x="9454533" y="4437112"/>
            <a:ext cx="745923" cy="1800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발표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1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9"/>
          <p:cNvSpPr txBox="1">
            <a:spLocks noGrp="1"/>
          </p:cNvSpPr>
          <p:nvPr>
            <p:ph type="title"/>
          </p:nvPr>
        </p:nvSpPr>
        <p:spPr>
          <a:xfrm>
            <a:off x="382905" y="3122930"/>
            <a:ext cx="11426190" cy="612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>
              <a:buFontTx/>
              <a:buNone/>
              <a:defRPr lang="en-GB" altLang="en-US" sz="28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altLang="ko-KR" sz="4000" b="1" dirty="0"/>
              <a:t>5. </a:t>
            </a:r>
            <a:r>
              <a:rPr lang="ko-KR" altLang="en-US" sz="4000" b="1" dirty="0"/>
              <a:t>개발화면</a:t>
            </a:r>
          </a:p>
        </p:txBody>
      </p:sp>
    </p:spTree>
    <p:extLst>
      <p:ext uri="{BB962C8B-B14F-4D97-AF65-F5344CB8AC3E}">
        <p14:creationId xmlns:p14="http://schemas.microsoft.com/office/powerpoint/2010/main" val="419688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20" y="705670"/>
            <a:ext cx="8076990" cy="5534114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732492"/>
              </p:ext>
            </p:extLst>
          </p:nvPr>
        </p:nvGraphicFramePr>
        <p:xfrm>
          <a:off x="8622665" y="476885"/>
          <a:ext cx="3450590" cy="872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671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 dirty="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ID/PW </a:t>
                      </a:r>
                      <a:r>
                        <a:rPr lang="ko-KR" altLang="en-US" sz="85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필수조건이며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로그인 성공 시 </a:t>
                      </a:r>
                      <a:r>
                        <a:rPr lang="ko-KR" altLang="en-US" sz="85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이동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671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회원가입창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이동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671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아이디 비밀번호 찾기 창 이</a:t>
                      </a: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동</a:t>
                      </a:r>
                      <a:endParaRPr lang="ko-KR" altLang="en-US" sz="85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실행 단추: 뒤로 또는 앞으로 이동 1">
            <a:hlinkClick r:id="" action="ppaction://hlinkshowjump?jump=previousslide"/>
          </p:cNvPr>
          <p:cNvSpPr>
            <a:spLocks/>
          </p:cNvSpPr>
          <p:nvPr/>
        </p:nvSpPr>
        <p:spPr>
          <a:xfrm>
            <a:off x="323215" y="1628775"/>
            <a:ext cx="516890" cy="373380"/>
          </a:xfrm>
          <a:prstGeom prst="actionButtonBackPrevious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4506198-0343-4567-9FE2-80F6C3F93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18</a:t>
            </a:fld>
            <a:endParaRPr lang="ko-KR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/>
              <a:t>로그인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회원가입</a:t>
            </a:r>
          </a:p>
        </p:txBody>
      </p:sp>
      <p:sp>
        <p:nvSpPr>
          <p:cNvPr id="28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4223792" y="4457315"/>
            <a:ext cx="426720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③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3245472" y="4483484"/>
            <a:ext cx="426720" cy="3403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2502811" y="3035937"/>
            <a:ext cx="426720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84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5" y="895898"/>
            <a:ext cx="7999545" cy="5330912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56843"/>
              </p:ext>
            </p:extLst>
          </p:nvPr>
        </p:nvGraphicFramePr>
        <p:xfrm>
          <a:off x="8622665" y="591630"/>
          <a:ext cx="3450590" cy="605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2683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 dirty="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등록한 이메일</a:t>
                      </a:r>
                      <a:r>
                        <a:rPr lang="ko-KR" altLang="en-US" sz="85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입력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683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데이터 확인 후 </a:t>
                      </a:r>
                      <a:r>
                        <a:rPr lang="ko-KR" altLang="en-US" sz="850" b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알림창으로</a:t>
                      </a: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아이디 안내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실행 단추: 뒤로 또는 앞으로 이동 1">
            <a:hlinkClick r:id="" action="ppaction://hlinkshowjump?jump=previousslide"/>
          </p:cNvPr>
          <p:cNvSpPr>
            <a:spLocks/>
          </p:cNvSpPr>
          <p:nvPr/>
        </p:nvSpPr>
        <p:spPr>
          <a:xfrm>
            <a:off x="323215" y="1628775"/>
            <a:ext cx="516890" cy="373380"/>
          </a:xfrm>
          <a:prstGeom prst="actionButtonBackPrevious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</a:rPr>
              <a:t>아이디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비밀번호 </a:t>
            </a:r>
            <a:r>
              <a:rPr lang="ko-KR" altLang="en-US" sz="1000" dirty="0" smtClean="0">
                <a:solidFill>
                  <a:schemeClr val="tx1"/>
                </a:solidFill>
              </a:rPr>
              <a:t>초기화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60CF26-D6CF-44B5-9175-E9B0C10897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19</a:t>
            </a:fld>
            <a:endParaRPr lang="ko-KR" dirty="0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/>
              <a:t>로그인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회원가입</a:t>
            </a:r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3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2043989" y="4314303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③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4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2677353" y="591630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5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2584247" y="3561354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86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9"/>
          <p:cNvSpPr txBox="1">
            <a:spLocks noGrp="1"/>
          </p:cNvSpPr>
          <p:nvPr>
            <p:ph type="title"/>
          </p:nvPr>
        </p:nvSpPr>
        <p:spPr>
          <a:xfrm>
            <a:off x="384175" y="381000"/>
            <a:ext cx="11426190" cy="612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>
              <a:buFontTx/>
              <a:buNone/>
              <a:defRPr lang="en-GB" altLang="en-US" sz="2800">
                <a:solidFill>
                  <a:schemeClr val="tx1"/>
                </a:solidFill>
              </a:defRPr>
            </a:lvl1pPr>
          </a:lstStyle>
          <a:p>
            <a:pPr marL="0" indent="0" rtl="0"/>
            <a:r>
              <a:rPr lang="ko-KR" altLang="en-US" sz="4000" b="1" dirty="0"/>
              <a:t>목 차</a:t>
            </a:r>
          </a:p>
        </p:txBody>
      </p:sp>
      <p:sp>
        <p:nvSpPr>
          <p:cNvPr id="3" name="텍스트 상자 12485"/>
          <p:cNvSpPr txBox="1">
            <a:spLocks/>
          </p:cNvSpPr>
          <p:nvPr/>
        </p:nvSpPr>
        <p:spPr>
          <a:xfrm>
            <a:off x="1055440" y="1145110"/>
            <a:ext cx="6336704" cy="4525598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3200" dirty="0">
                <a:latin typeface="맑은 고딕" charset="0"/>
                <a:ea typeface="맑은 고딕" charset="0"/>
              </a:rPr>
              <a:t>1. </a:t>
            </a:r>
            <a:r>
              <a:rPr lang="ko-KR" altLang="en-US" sz="3200" dirty="0">
                <a:latin typeface="맑은 고딕" charset="0"/>
                <a:ea typeface="맑은 고딕" charset="0"/>
              </a:rPr>
              <a:t>프로젝트 개요</a:t>
            </a:r>
            <a:endParaRPr lang="en-US" altLang="ko-KR" sz="3200" dirty="0"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lang="en-US" altLang="ko-KR" sz="3200" dirty="0">
                <a:latin typeface="맑은 고딕" charset="0"/>
                <a:ea typeface="맑은 고딕" charset="0"/>
              </a:rPr>
              <a:t>2. </a:t>
            </a:r>
            <a:r>
              <a:rPr lang="ko-KR" altLang="en-US" sz="3200" dirty="0" err="1">
                <a:latin typeface="맑은 고딕" charset="0"/>
                <a:ea typeface="맑은 고딕" charset="0"/>
              </a:rPr>
              <a:t>상태다이어그램</a:t>
            </a:r>
            <a:endParaRPr lang="en-US" altLang="ko-KR" sz="3200" dirty="0">
              <a:latin typeface="맑은 고딕" charset="0"/>
              <a:ea typeface="맑은 고딕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맑은 고딕" charset="0"/>
                <a:ea typeface="맑은 고딕" charset="0"/>
              </a:rPr>
              <a:t>3</a:t>
            </a:r>
            <a:r>
              <a:rPr lang="ko-KR" altLang="ko-KR" sz="3200" dirty="0">
                <a:latin typeface="맑은 고딕" charset="0"/>
                <a:ea typeface="맑은 고딕" charset="0"/>
              </a:rPr>
              <a:t>. </a:t>
            </a:r>
            <a:r>
              <a:rPr lang="en-US" altLang="ko-KR" sz="3200" dirty="0">
                <a:latin typeface="맑은 고딕" charset="0"/>
                <a:ea typeface="맑은 고딕" charset="0"/>
              </a:rPr>
              <a:t>ERD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맑은 고딕" charset="0"/>
                <a:ea typeface="맑은 고딕" charset="0"/>
              </a:rPr>
              <a:t>4</a:t>
            </a:r>
            <a:r>
              <a:rPr lang="ko-KR" sz="3200" dirty="0">
                <a:latin typeface="맑은 고딕" charset="0"/>
                <a:ea typeface="맑은 고딕" charset="0"/>
              </a:rPr>
              <a:t>. </a:t>
            </a:r>
            <a:r>
              <a:rPr lang="ko-KR" altLang="en-US" sz="3200" dirty="0">
                <a:latin typeface="맑은 고딕" charset="0"/>
                <a:ea typeface="맑은 고딕" charset="0"/>
              </a:rPr>
              <a:t>개발일정</a:t>
            </a:r>
            <a:endParaRPr lang="en-US" altLang="ko-KR" sz="3200" dirty="0">
              <a:latin typeface="맑은 고딕" charset="0"/>
              <a:ea typeface="맑은 고딕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맑은 고딕" charset="0"/>
                <a:ea typeface="맑은 고딕" charset="0"/>
              </a:rPr>
              <a:t>5. </a:t>
            </a:r>
            <a:r>
              <a:rPr lang="ko-KR" altLang="en-US" sz="3200" dirty="0" err="1" smtClean="0">
                <a:latin typeface="맑은 고딕" charset="0"/>
                <a:ea typeface="맑은 고딕" charset="0"/>
              </a:rPr>
              <a:t>개발화면</a:t>
            </a:r>
            <a:endParaRPr lang="en-US" altLang="ko-KR" sz="3200" dirty="0" smtClean="0">
              <a:latin typeface="맑은 고딕" charset="0"/>
              <a:ea typeface="맑은 고딕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맑은 고딕" charset="0"/>
                <a:ea typeface="맑은 고딕" charset="0"/>
              </a:rPr>
              <a:t>6. </a:t>
            </a:r>
            <a:r>
              <a:rPr lang="ko-KR" altLang="en-US" sz="3200" dirty="0" smtClean="0">
                <a:latin typeface="맑은 고딕" charset="0"/>
                <a:ea typeface="맑은 고딕" charset="0"/>
              </a:rPr>
              <a:t>소감</a:t>
            </a:r>
            <a:endParaRPr lang="en-US" altLang="ko-KR" sz="3200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2644C3-3CD4-4E2C-AD64-293CDE2CB6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2</a:t>
            </a:fld>
            <a:endParaRPr 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18" y="489838"/>
            <a:ext cx="7296324" cy="517141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727971"/>
              </p:ext>
            </p:extLst>
          </p:nvPr>
        </p:nvGraphicFramePr>
        <p:xfrm>
          <a:off x="8622665" y="591630"/>
          <a:ext cx="3450590" cy="1210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2683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 dirty="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아이디</a:t>
                      </a:r>
                      <a:r>
                        <a:rPr lang="en-US" altLang="ko-KR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이메일 입력 시 임시 비밀번호 생성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683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로그인 페이지 이동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683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50" b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찾기 창 이동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683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비밀번호 초기화 후 이메일로 안내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627861"/>
                  </a:ext>
                </a:extLst>
              </a:tr>
            </a:tbl>
          </a:graphicData>
        </a:graphic>
      </p:graphicFrame>
      <p:sp>
        <p:nvSpPr>
          <p:cNvPr id="2" name="실행 단추: 뒤로 또는 앞으로 이동 1">
            <a:hlinkClick r:id="" action="ppaction://hlinkshowjump?jump=previousslide"/>
          </p:cNvPr>
          <p:cNvSpPr>
            <a:spLocks/>
          </p:cNvSpPr>
          <p:nvPr/>
        </p:nvSpPr>
        <p:spPr>
          <a:xfrm>
            <a:off x="323215" y="1628775"/>
            <a:ext cx="516890" cy="373380"/>
          </a:xfrm>
          <a:prstGeom prst="actionButtonBackPrevious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 smtClean="0">
                <a:solidFill>
                  <a:schemeClr val="tx1"/>
                </a:solidFill>
              </a:rPr>
              <a:t>비밀번호 초기화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60CF26-D6CF-44B5-9175-E9B0C10897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20</a:t>
            </a:fld>
            <a:endParaRPr lang="ko-KR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/>
              <a:t>로그인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회원가입</a:t>
            </a:r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2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2043989" y="591630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④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3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3768670" y="3848064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③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4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2848995" y="3876093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5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2178626" y="2803877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19464"/>
          <a:stretch/>
        </p:blipFill>
        <p:spPr>
          <a:xfrm>
            <a:off x="5650092" y="3075543"/>
            <a:ext cx="6423163" cy="3012473"/>
          </a:xfrm>
          <a:prstGeom prst="rect">
            <a:avLst/>
          </a:prstGeom>
        </p:spPr>
      </p:pic>
      <p:cxnSp>
        <p:nvCxnSpPr>
          <p:cNvPr id="10" name="꺾인 연결선 9"/>
          <p:cNvCxnSpPr/>
          <p:nvPr/>
        </p:nvCxnSpPr>
        <p:spPr>
          <a:xfrm rot="16200000" flipH="1">
            <a:off x="7593487" y="2327559"/>
            <a:ext cx="461410" cy="360041"/>
          </a:xfrm>
          <a:prstGeom prst="bentConnector3">
            <a:avLst>
              <a:gd name="adj1" fmla="val 456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29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45" y="799902"/>
            <a:ext cx="7969349" cy="5438283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3522"/>
              </p:ext>
            </p:extLst>
          </p:nvPr>
        </p:nvGraphicFramePr>
        <p:xfrm>
          <a:off x="8622665" y="476885"/>
          <a:ext cx="3450590" cy="1817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 dirty="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중복확인 후 </a:t>
                      </a:r>
                      <a:r>
                        <a:rPr lang="ko-KR" altLang="en-US" sz="85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알림창으로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중복여부 확인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비밀번호 확인 시 입력내용이 같으면 하단에 </a:t>
                      </a:r>
                      <a:endParaRPr lang="en-US" altLang="ko-KR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같다</a:t>
                      </a: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같지 않다 출력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632061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3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선택으로 본인의 오토바이 배기량 선택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오토바이 사진 등록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개인정보 활용에 관련된 내용 팝업으로 안내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328741"/>
                  </a:ext>
                </a:extLst>
              </a:tr>
            </a:tbl>
          </a:graphicData>
        </a:graphic>
      </p:graphicFrame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98D0E1-7A70-4229-BF27-821A4DA6A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21</a:t>
            </a:fld>
            <a:endParaRPr lang="ko-KR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/>
              <a:t>로그인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회원가입</a:t>
            </a:r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5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2726139" y="5012531"/>
            <a:ext cx="426720" cy="3403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⑤</a:t>
            </a:r>
            <a:r>
              <a:rPr sz="14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7" name="텍스트 상자 32">
            <a:extLst>
              <a:ext uri="{FF2B5EF4-FFF2-40B4-BE49-F238E27FC236}">
                <a16:creationId xmlns:a16="http://schemas.microsoft.com/office/drawing/2014/main" id="{555A8C17-C721-4924-BB6C-EAC990081233}"/>
              </a:ext>
            </a:extLst>
          </p:cNvPr>
          <p:cNvSpPr txBox="1">
            <a:spLocks/>
          </p:cNvSpPr>
          <p:nvPr/>
        </p:nvSpPr>
        <p:spPr>
          <a:xfrm>
            <a:off x="4726073" y="2781704"/>
            <a:ext cx="426720" cy="3403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0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2726139" y="4595034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④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1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2726139" y="4191217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③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5145445" y="1916832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969" y="4029606"/>
            <a:ext cx="3117567" cy="1719084"/>
          </a:xfrm>
          <a:prstGeom prst="rect">
            <a:avLst/>
          </a:prstGeom>
        </p:spPr>
      </p:pic>
      <p:sp>
        <p:nvSpPr>
          <p:cNvPr id="27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8680573" y="3689246"/>
            <a:ext cx="426720" cy="3403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⑤</a:t>
            </a:r>
            <a:r>
              <a:rPr sz="14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30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C93FE6-0381-45D4-B74B-F325520413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22</a:t>
            </a:fld>
            <a:endParaRPr 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100D40-FD0C-4746-9B7F-42B8586BE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0" y="751775"/>
            <a:ext cx="8281461" cy="5660326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8DFBB66-E63B-4A52-BCF9-B1FEF42BB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81335"/>
              </p:ext>
            </p:extLst>
          </p:nvPr>
        </p:nvGraphicFramePr>
        <p:xfrm>
          <a:off x="8622665" y="476885"/>
          <a:ext cx="3450590" cy="1061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baseline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메뉴바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just" defTabSz="91440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로그인 </a:t>
                      </a:r>
                      <a:r>
                        <a:rPr lang="en-US" altLang="ko-KR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en-US" altLang="ko-KR" sz="85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5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회원가입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3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just" defTabSz="91440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아이콘 클릭 시 </a:t>
                      </a:r>
                      <a:r>
                        <a:rPr lang="ko-KR" altLang="en-US" sz="850" b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하단메뉴로</a:t>
                      </a: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스크롤 이동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499223"/>
                  </a:ext>
                </a:extLst>
              </a:tr>
            </a:tbl>
          </a:graphicData>
        </a:graphic>
      </p:graphicFrame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647F103A-B00A-47CC-A3A4-47FE4C9419D6}"/>
              </a:ext>
            </a:extLst>
          </p:cNvPr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 err="1"/>
              <a:t>메인페이지</a:t>
            </a:r>
            <a:endParaRPr lang="ko-KR" altLang="en-US" sz="1000" b="1" dirty="0"/>
          </a:p>
        </p:txBody>
      </p:sp>
      <p:sp>
        <p:nvSpPr>
          <p:cNvPr id="8" name="텍스트 개체 틀 18">
            <a:extLst>
              <a:ext uri="{FF2B5EF4-FFF2-40B4-BE49-F238E27FC236}">
                <a16:creationId xmlns:a16="http://schemas.microsoft.com/office/drawing/2014/main" id="{2AEE735D-A514-4E80-8E28-64699A807950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199515" y="110490"/>
            <a:ext cx="7273290" cy="2216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 err="1">
                <a:solidFill>
                  <a:schemeClr val="tx1"/>
                </a:solidFill>
              </a:rPr>
              <a:t>메인페이지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1509077" y="5013176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③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7248128" y="660872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158180" y="660873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6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3637"/>
              </p:ext>
            </p:extLst>
          </p:nvPr>
        </p:nvGraphicFramePr>
        <p:xfrm>
          <a:off x="8622665" y="476885"/>
          <a:ext cx="3450590" cy="740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오늘의 전국</a:t>
                      </a:r>
                      <a:r>
                        <a:rPr lang="en-US" altLang="ko-KR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850" b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현재지역</a:t>
                      </a: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유가</a:t>
                      </a:r>
                      <a:r>
                        <a:rPr lang="ko-KR" altLang="en-US" sz="85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정보 출력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충남지역 데이터 출력</a:t>
                      </a:r>
                      <a:endParaRPr lang="en-US" altLang="ko-KR" sz="850" b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현재위치 기반으로 구현 실패</a:t>
                      </a:r>
                      <a:r>
                        <a:rPr lang="en-US" altLang="ko-KR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 smtClean="0">
                <a:solidFill>
                  <a:schemeClr val="tx1"/>
                </a:solidFill>
              </a:rPr>
              <a:t>오늘의 유가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98D0E1-7A70-4229-BF27-821A4DA6A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23</a:t>
            </a:fld>
            <a:endParaRPr lang="ko-KR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 err="1"/>
              <a:t>메인페이지</a:t>
            </a:r>
            <a:endParaRPr lang="ko-KR" altLang="en-US" sz="1000" b="1" dirty="0"/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59" y="836712"/>
            <a:ext cx="7547922" cy="4836695"/>
          </a:xfrm>
          <a:prstGeom prst="rect">
            <a:avLst/>
          </a:prstGeom>
        </p:spPr>
      </p:pic>
      <p:sp>
        <p:nvSpPr>
          <p:cNvPr id="23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1491776" y="4287029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1499384" y="3570021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3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427350"/>
              </p:ext>
            </p:extLst>
          </p:nvPr>
        </p:nvGraphicFramePr>
        <p:xfrm>
          <a:off x="8622665" y="476885"/>
          <a:ext cx="3450590" cy="353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일주일간 전국평균</a:t>
                      </a:r>
                      <a:r>
                        <a:rPr lang="en-US" altLang="ko-KR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충남 평균 유가 그래프로 출력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 smtClean="0">
                <a:solidFill>
                  <a:schemeClr val="tx1"/>
                </a:solidFill>
              </a:rPr>
              <a:t>유가 추이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98D0E1-7A70-4229-BF27-821A4DA6A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24</a:t>
            </a:fld>
            <a:endParaRPr lang="ko-KR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 err="1"/>
              <a:t>메인페이지</a:t>
            </a:r>
            <a:endParaRPr lang="ko-KR" altLang="en-US" sz="1000" b="1" dirty="0"/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9" y="692696"/>
            <a:ext cx="7920880" cy="5235530"/>
          </a:xfrm>
          <a:prstGeom prst="rect">
            <a:avLst/>
          </a:prstGeom>
        </p:spPr>
      </p:pic>
      <p:sp>
        <p:nvSpPr>
          <p:cNvPr id="23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4836160" y="2708920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68" y="1086064"/>
            <a:ext cx="7923831" cy="522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1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60" y="1629073"/>
            <a:ext cx="7960640" cy="3932287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520805"/>
              </p:ext>
            </p:extLst>
          </p:nvPr>
        </p:nvGraphicFramePr>
        <p:xfrm>
          <a:off x="8622665" y="476885"/>
          <a:ext cx="3450590" cy="756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충남지역 </a:t>
                      </a:r>
                      <a:r>
                        <a:rPr lang="en-US" altLang="ko-KR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top5 </a:t>
                      </a:r>
                      <a:r>
                        <a:rPr lang="ko-KR" altLang="en-US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주유소 정보 </a:t>
                      </a: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출력</a:t>
                      </a:r>
                      <a:endParaRPr lang="en-US" altLang="ko-KR" sz="850" b="0" i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현재위치 기반 구현 실패</a:t>
                      </a:r>
                      <a:r>
                        <a:rPr lang="en-US" altLang="ko-KR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en-US" altLang="ko-KR" sz="85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just" defTabSz="91440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전국 </a:t>
                      </a:r>
                      <a:r>
                        <a:rPr lang="en-US" altLang="ko-KR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17</a:t>
                      </a: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개 시도별 최저가 주유소 출력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 smtClean="0">
                <a:solidFill>
                  <a:schemeClr val="tx1"/>
                </a:solidFill>
              </a:rPr>
              <a:t>지역 주유소 정보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98D0E1-7A70-4229-BF27-821A4DA6A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25</a:t>
            </a:fld>
            <a:endParaRPr lang="ko-KR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 err="1"/>
              <a:t>메인페이지</a:t>
            </a:r>
            <a:endParaRPr lang="ko-KR" altLang="en-US" sz="1000" b="1" dirty="0"/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4156030" y="2060848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462160" y="2060848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61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71" y="836712"/>
            <a:ext cx="2376538" cy="504056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384" y="823009"/>
            <a:ext cx="2407653" cy="5148070"/>
          </a:xfrm>
          <a:prstGeom prst="rect">
            <a:avLst/>
          </a:prstGeom>
          <a:ln>
            <a:solidFill>
              <a:srgbClr val="011E31"/>
            </a:solidFill>
          </a:ln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797" y="926313"/>
            <a:ext cx="2305969" cy="5004714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535221"/>
              </p:ext>
            </p:extLst>
          </p:nvPr>
        </p:nvGraphicFramePr>
        <p:xfrm>
          <a:off x="8622665" y="476885"/>
          <a:ext cx="3450590" cy="2123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아이콘 클릭 시 해당 위치로 이동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오늘의 유가를 전국평균</a:t>
                      </a: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현재 지역의 정보 출력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일주일간 유가 추이를 그래프로 출력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현재 위치기준 지역 </a:t>
                      </a:r>
                      <a:r>
                        <a:rPr lang="en-US" altLang="ko-KR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</a:t>
                      </a:r>
                      <a:r>
                        <a:rPr lang="en-US" altLang="ko-KR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군</a:t>
                      </a:r>
                      <a:r>
                        <a:rPr lang="en-US" altLang="ko-KR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 top5 </a:t>
                      </a:r>
                      <a:r>
                        <a:rPr lang="ko-KR" altLang="en-US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주유소 정보 출력</a:t>
                      </a:r>
                      <a:endParaRPr lang="en-US" altLang="ko-KR" sz="85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328741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전국 </a:t>
                      </a:r>
                      <a:r>
                        <a:rPr lang="en-US" altLang="ko-KR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17</a:t>
                      </a:r>
                      <a:r>
                        <a:rPr lang="ko-KR" altLang="en-US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개 시도별 최저가 주유소 출력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778106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상단 메뉴바를 아이콘형태 하단으로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097571"/>
                  </a:ext>
                </a:extLst>
              </a:tr>
            </a:tbl>
          </a:graphicData>
        </a:graphic>
      </p:graphicFrame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 err="1">
                <a:solidFill>
                  <a:schemeClr val="tx1"/>
                </a:solidFill>
              </a:rPr>
              <a:t>메인이지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ko-KR" altLang="en-US" sz="1000" dirty="0">
                <a:solidFill>
                  <a:schemeClr val="tx1"/>
                </a:solidFill>
              </a:rPr>
              <a:t>반응형 웹</a:t>
            </a:r>
            <a:r>
              <a:rPr lang="en-US" altLang="ko-KR" sz="1000" dirty="0">
                <a:solidFill>
                  <a:schemeClr val="tx1"/>
                </a:solidFill>
              </a:rPr>
              <a:t>]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98D0E1-7A70-4229-BF27-821A4DA6A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26</a:t>
            </a:fld>
            <a:endParaRPr lang="ko-KR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 err="1"/>
              <a:t>메인페이지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[</a:t>
            </a:r>
            <a:r>
              <a:rPr lang="ko-KR" altLang="en-US" sz="1000" b="1" dirty="0"/>
              <a:t>반응형 웹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6179114" y="2682494"/>
            <a:ext cx="426720" cy="3403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⑤</a:t>
            </a:r>
            <a:r>
              <a:rPr sz="14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32">
            <a:extLst>
              <a:ext uri="{FF2B5EF4-FFF2-40B4-BE49-F238E27FC236}">
                <a16:creationId xmlns:a16="http://schemas.microsoft.com/office/drawing/2014/main" id="{14745D19-C157-4937-B92C-9E0CBD55C5D7}"/>
              </a:ext>
            </a:extLst>
          </p:cNvPr>
          <p:cNvSpPr txBox="1">
            <a:spLocks/>
          </p:cNvSpPr>
          <p:nvPr/>
        </p:nvSpPr>
        <p:spPr>
          <a:xfrm>
            <a:off x="5752394" y="5445224"/>
            <a:ext cx="426720" cy="3403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⑥</a:t>
            </a:r>
            <a:r>
              <a:rPr sz="14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6034797" y="931863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④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3262380" y="1219026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③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571371" y="3697380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257288" y="2852936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1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88" y="848772"/>
            <a:ext cx="8184803" cy="5525551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956356"/>
              </p:ext>
            </p:extLst>
          </p:nvPr>
        </p:nvGraphicFramePr>
        <p:xfrm>
          <a:off x="8622665" y="476885"/>
          <a:ext cx="3450590" cy="2714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현재 위치 기준 근처 주유소를 가장 저렴하거나</a:t>
                      </a: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endParaRPr lang="en-US" altLang="ko-KR" sz="850" b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가장 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가까운 주유소를 추천</a:t>
                      </a:r>
                      <a:endParaRPr lang="en-US" altLang="ko-KR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주유소 명 클릭 시 위치이동 및 기본정보 팝업 출력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가격낮은순</a:t>
                      </a:r>
                      <a:r>
                        <a:rPr lang="en-US" altLang="ko-KR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평점순으로 정렬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주유소를 목록 형태로 출력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328741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주유소 명 클릭 시 위치이동 및 기본정보 팝업 출력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778106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just" defTabSz="91440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반경 </a:t>
                      </a:r>
                      <a:r>
                        <a:rPr lang="en-US" altLang="ko-KR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5km</a:t>
                      </a: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의 주유소</a:t>
                      </a:r>
                      <a:r>
                        <a:rPr lang="ko-KR" altLang="en-US" sz="850" b="0" i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를 아이콘 형태로 출력</a:t>
                      </a:r>
                      <a:endParaRPr lang="en-US" altLang="ko-KR" sz="850" b="0" i="0" kern="1200" baseline="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1" indent="0" algn="just" defTabSz="91440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i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금액에 따라 직관적으로 표현</a:t>
                      </a:r>
                      <a:endParaRPr lang="en-US" altLang="ko-KR" sz="850" b="0" i="0" kern="1200" baseline="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1" indent="0" algn="just" defTabSz="91440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i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850" b="0" i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하단 아이콘 참고</a:t>
                      </a:r>
                      <a:r>
                        <a:rPr lang="en-US" altLang="ko-KR" sz="850" b="0" i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850" b="0" i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6988035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현재위치 출력</a:t>
                      </a:r>
                      <a:endParaRPr lang="ko-KR" altLang="en-US" sz="85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937106"/>
                  </a:ext>
                </a:extLst>
              </a:tr>
            </a:tbl>
          </a:graphicData>
        </a:graphic>
      </p:graphicFrame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 smtClean="0">
                <a:solidFill>
                  <a:schemeClr val="tx1"/>
                </a:solidFill>
              </a:rPr>
              <a:t>주유소 정보 메인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98D0E1-7A70-4229-BF27-821A4DA6A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27</a:t>
            </a:fld>
            <a:endParaRPr lang="ko-KR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/>
              <a:t>주유소 </a:t>
            </a:r>
            <a:r>
              <a:rPr lang="ko-KR" altLang="en-US" sz="1000" b="1" dirty="0" smtClean="0"/>
              <a:t>정보</a:t>
            </a:r>
            <a:endParaRPr lang="ko-KR" altLang="en-US" sz="1000" b="1" dirty="0"/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130" name="표 129">
            <a:extLst>
              <a:ext uri="{FF2B5EF4-FFF2-40B4-BE49-F238E27FC236}">
                <a16:creationId xmlns:a16="http://schemas.microsoft.com/office/drawing/2014/main" id="{19376C82-361B-4A37-AF91-C9E2F9751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642352"/>
              </p:ext>
            </p:extLst>
          </p:nvPr>
        </p:nvGraphicFramePr>
        <p:xfrm>
          <a:off x="8622665" y="4090762"/>
          <a:ext cx="3450590" cy="1514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698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ko-KR" altLang="en-US" sz="850" b="0" kern="1200" dirty="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지역평균대비 비쌈 </a:t>
                      </a:r>
                      <a:r>
                        <a:rPr lang="en-US" altLang="ko-KR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(+30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원 이상</a:t>
                      </a: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698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지역평균대비 적정 </a:t>
                      </a:r>
                      <a:r>
                        <a:rPr lang="en-US" altLang="ko-KR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(+-30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원</a:t>
                      </a: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698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지역평균대비 저렴 </a:t>
                      </a:r>
                      <a:r>
                        <a:rPr lang="en-US" altLang="ko-KR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(-30</a:t>
                      </a:r>
                      <a:r>
                        <a:rPr lang="ko-KR" altLang="en-US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원 이상</a:t>
                      </a:r>
                      <a:r>
                        <a:rPr lang="en-US" altLang="ko-KR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85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6" name="TextBox 135">
            <a:extLst>
              <a:ext uri="{FF2B5EF4-FFF2-40B4-BE49-F238E27FC236}">
                <a16:creationId xmlns:a16="http://schemas.microsoft.com/office/drawing/2014/main" id="{A1F7E6A2-AC6A-4862-8E40-8C194D7E7C24}"/>
              </a:ext>
            </a:extLst>
          </p:cNvPr>
          <p:cNvSpPr txBox="1"/>
          <p:nvPr/>
        </p:nvSpPr>
        <p:spPr>
          <a:xfrm>
            <a:off x="8672987" y="3704077"/>
            <a:ext cx="167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ICON</a:t>
            </a:r>
            <a:endParaRPr lang="ko-KR" altLang="en-US" b="1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D934DDF8-6838-4A15-9B87-C42A68D46136}"/>
              </a:ext>
            </a:extLst>
          </p:cNvPr>
          <p:cNvSpPr/>
          <p:nvPr/>
        </p:nvSpPr>
        <p:spPr>
          <a:xfrm>
            <a:off x="8873689" y="4193604"/>
            <a:ext cx="246647" cy="24664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￦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AA0A857E-ABDE-4F24-B510-02D3A9687A1D}"/>
              </a:ext>
            </a:extLst>
          </p:cNvPr>
          <p:cNvSpPr/>
          <p:nvPr/>
        </p:nvSpPr>
        <p:spPr>
          <a:xfrm>
            <a:off x="8875190" y="4720267"/>
            <a:ext cx="246647" cy="24664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￦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B17F50FD-8D0D-4A7E-9427-A9F7F6C46E2A}"/>
              </a:ext>
            </a:extLst>
          </p:cNvPr>
          <p:cNvSpPr/>
          <p:nvPr/>
        </p:nvSpPr>
        <p:spPr>
          <a:xfrm>
            <a:off x="8896227" y="5230169"/>
            <a:ext cx="246647" cy="2466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￦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1190995" y="4270071"/>
            <a:ext cx="426720" cy="3403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⑤</a:t>
            </a:r>
            <a:r>
              <a:rPr sz="14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32">
            <a:extLst>
              <a:ext uri="{FF2B5EF4-FFF2-40B4-BE49-F238E27FC236}">
                <a16:creationId xmlns:a16="http://schemas.microsoft.com/office/drawing/2014/main" id="{14745D19-C157-4937-B92C-9E0CBD55C5D7}"/>
              </a:ext>
            </a:extLst>
          </p:cNvPr>
          <p:cNvSpPr txBox="1">
            <a:spLocks/>
          </p:cNvSpPr>
          <p:nvPr/>
        </p:nvSpPr>
        <p:spPr>
          <a:xfrm>
            <a:off x="2829458" y="1464581"/>
            <a:ext cx="426720" cy="3403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⑥</a:t>
            </a:r>
            <a:r>
              <a:rPr sz="14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32">
            <a:extLst>
              <a:ext uri="{FF2B5EF4-FFF2-40B4-BE49-F238E27FC236}">
                <a16:creationId xmlns:a16="http://schemas.microsoft.com/office/drawing/2014/main" id="{CB60798A-FB65-45C9-8713-0609B605E70B}"/>
              </a:ext>
            </a:extLst>
          </p:cNvPr>
          <p:cNvSpPr txBox="1">
            <a:spLocks/>
          </p:cNvSpPr>
          <p:nvPr/>
        </p:nvSpPr>
        <p:spPr>
          <a:xfrm>
            <a:off x="5127606" y="3312598"/>
            <a:ext cx="462398" cy="3403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⑦</a:t>
            </a:r>
            <a:r>
              <a:rPr sz="14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-938" y="3750925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④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-10836" y="3315930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③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1703512" y="1569239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21962" y="1124744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23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23" y="846430"/>
            <a:ext cx="7944966" cy="5460588"/>
          </a:xfrm>
          <a:prstGeom prst="rect">
            <a:avLst/>
          </a:prstGeom>
        </p:spPr>
      </p:pic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</a:rPr>
              <a:t>주유소 간단정보 보기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98D0E1-7A70-4229-BF27-821A4DA6A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28</a:t>
            </a:fld>
            <a:endParaRPr lang="ko-KR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/>
              <a:t>주유소 </a:t>
            </a:r>
            <a:r>
              <a:rPr lang="ko-KR" altLang="en-US" sz="1000" b="1" dirty="0" smtClean="0"/>
              <a:t>정보</a:t>
            </a:r>
            <a:endParaRPr lang="ko-KR" altLang="en-US" sz="1000" b="1" dirty="0"/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1F7E6A2-AC6A-4862-8E40-8C194D7E7C24}"/>
              </a:ext>
            </a:extLst>
          </p:cNvPr>
          <p:cNvSpPr txBox="1"/>
          <p:nvPr/>
        </p:nvSpPr>
        <p:spPr>
          <a:xfrm>
            <a:off x="8672987" y="3704077"/>
            <a:ext cx="167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ICON</a:t>
            </a:r>
            <a:endParaRPr lang="ko-KR" altLang="en-US" b="1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D934DDF8-6838-4A15-9B87-C42A68D46136}"/>
              </a:ext>
            </a:extLst>
          </p:cNvPr>
          <p:cNvSpPr/>
          <p:nvPr/>
        </p:nvSpPr>
        <p:spPr>
          <a:xfrm>
            <a:off x="8873689" y="4193604"/>
            <a:ext cx="246647" cy="24664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￦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AA0A857E-ABDE-4F24-B510-02D3A9687A1D}"/>
              </a:ext>
            </a:extLst>
          </p:cNvPr>
          <p:cNvSpPr/>
          <p:nvPr/>
        </p:nvSpPr>
        <p:spPr>
          <a:xfrm>
            <a:off x="8875190" y="4720267"/>
            <a:ext cx="246647" cy="24664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￦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B17F50FD-8D0D-4A7E-9427-A9F7F6C46E2A}"/>
              </a:ext>
            </a:extLst>
          </p:cNvPr>
          <p:cNvSpPr/>
          <p:nvPr/>
        </p:nvSpPr>
        <p:spPr>
          <a:xfrm>
            <a:off x="8896227" y="5230169"/>
            <a:ext cx="246647" cy="2466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￦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6384032" y="2996952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③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5951984" y="2472693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4580059" y="2132856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21740"/>
              </p:ext>
            </p:extLst>
          </p:nvPr>
        </p:nvGraphicFramePr>
        <p:xfrm>
          <a:off x="8622665" y="476885"/>
          <a:ext cx="3450590" cy="1061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 dirty="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아이콘 색상에 맞춰 테두리 색깔 적용</a:t>
                      </a:r>
                      <a:endParaRPr lang="en-US" altLang="ko-KR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주유소 기본 정보 출력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세부정보</a:t>
                      </a: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버튼 클릭 시 </a:t>
                      </a:r>
                      <a:r>
                        <a:rPr lang="ko-KR" altLang="en-US" sz="850" b="0" i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세부정보</a:t>
                      </a: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출력</a:t>
                      </a:r>
                      <a:endParaRPr lang="ko-KR" altLang="en-US" sz="85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19376C82-361B-4A37-AF91-C9E2F9751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68770"/>
              </p:ext>
            </p:extLst>
          </p:nvPr>
        </p:nvGraphicFramePr>
        <p:xfrm>
          <a:off x="8622665" y="4090762"/>
          <a:ext cx="3450590" cy="1514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698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ko-KR" altLang="en-US" sz="850" b="0" kern="1200" dirty="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지역평균대비 비쌈 </a:t>
                      </a:r>
                      <a:r>
                        <a:rPr lang="en-US" altLang="ko-KR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(+30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원 이상</a:t>
                      </a: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698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지역평균대비 적정 </a:t>
                      </a:r>
                      <a:r>
                        <a:rPr lang="en-US" altLang="ko-KR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(+-30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원</a:t>
                      </a: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698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지역평균대비 저렴 </a:t>
                      </a:r>
                      <a:r>
                        <a:rPr lang="en-US" altLang="ko-KR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(-30</a:t>
                      </a:r>
                      <a:r>
                        <a:rPr lang="ko-KR" altLang="en-US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원 이상</a:t>
                      </a:r>
                      <a:r>
                        <a:rPr lang="en-US" altLang="ko-KR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85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138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51" y="735578"/>
            <a:ext cx="8178978" cy="5491232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429053"/>
              </p:ext>
            </p:extLst>
          </p:nvPr>
        </p:nvGraphicFramePr>
        <p:xfrm>
          <a:off x="8622665" y="476885"/>
          <a:ext cx="3450590" cy="1835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주유소 상표</a:t>
                      </a: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가격아이콘</a:t>
                      </a: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관심장소 등록 출력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관심주유소</a:t>
                      </a: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등록 </a:t>
                      </a:r>
                      <a:endParaRPr lang="en-US" altLang="ko-KR" sz="850" b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1" kern="1200" dirty="0" smtClean="0">
                          <a:solidFill>
                            <a:srgbClr val="C00000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850" b="1" kern="1200" dirty="0" smtClean="0">
                          <a:solidFill>
                            <a:srgbClr val="C00000"/>
                          </a:solidFill>
                          <a:latin typeface="맑은 고딕" charset="0"/>
                          <a:ea typeface="맑은 고딕" charset="0"/>
                        </a:rPr>
                        <a:t>시간 부족으로 </a:t>
                      </a:r>
                      <a:r>
                        <a:rPr lang="ko-KR" altLang="en-US" sz="850" b="1" kern="1200" dirty="0" err="1" smtClean="0">
                          <a:solidFill>
                            <a:srgbClr val="C00000"/>
                          </a:solidFill>
                          <a:latin typeface="맑은 고딕" charset="0"/>
                          <a:ea typeface="맑은 고딕" charset="0"/>
                        </a:rPr>
                        <a:t>구현실패</a:t>
                      </a:r>
                      <a:r>
                        <a:rPr lang="en-US" altLang="ko-KR" sz="850" b="1" kern="1200" dirty="0" smtClean="0">
                          <a:solidFill>
                            <a:srgbClr val="C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850" b="1" kern="1200" dirty="0">
                        <a:solidFill>
                          <a:srgbClr val="C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기본정보</a:t>
                      </a: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유가정보</a:t>
                      </a: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평점</a:t>
                      </a: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부가정보 출력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해당 주유소를 경유지로 선택하거나 목적지로 </a:t>
                      </a: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선택</a:t>
                      </a:r>
                      <a:endParaRPr lang="en-US" altLang="ko-KR" sz="850" b="0" i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1" indent="0" algn="just" defTabSz="91440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1" kern="1200" dirty="0" smtClean="0">
                          <a:solidFill>
                            <a:srgbClr val="C00000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850" b="1" kern="1200" dirty="0" smtClean="0">
                          <a:solidFill>
                            <a:srgbClr val="C00000"/>
                          </a:solidFill>
                          <a:latin typeface="맑은 고딕" charset="0"/>
                          <a:ea typeface="맑은 고딕" charset="0"/>
                        </a:rPr>
                        <a:t>시간 부족으로 </a:t>
                      </a:r>
                      <a:r>
                        <a:rPr lang="ko-KR" altLang="en-US" sz="850" b="1" kern="1200" dirty="0" err="1" smtClean="0">
                          <a:solidFill>
                            <a:srgbClr val="C00000"/>
                          </a:solidFill>
                          <a:latin typeface="맑은 고딕" charset="0"/>
                          <a:ea typeface="맑은 고딕" charset="0"/>
                        </a:rPr>
                        <a:t>구현실패</a:t>
                      </a:r>
                      <a:r>
                        <a:rPr lang="en-US" altLang="ko-KR" sz="850" b="1" kern="1200" dirty="0" smtClean="0">
                          <a:solidFill>
                            <a:srgbClr val="C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850" b="1" kern="1200" dirty="0" smtClean="0">
                        <a:solidFill>
                          <a:srgbClr val="C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328741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평점 작성 기능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445489"/>
                  </a:ext>
                </a:extLst>
              </a:tr>
            </a:tbl>
          </a:graphicData>
        </a:graphic>
      </p:graphicFrame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</a:rPr>
              <a:t>주유소 상세정보 보기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98D0E1-7A70-4229-BF27-821A4DA6A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29</a:t>
            </a:fld>
            <a:endParaRPr lang="ko-KR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/>
              <a:t>주유소 정보 </a:t>
            </a:r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4797720" y="4705463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④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4932085" y="2132856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③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5519936" y="1722594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4229120" y="1722594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0" name="텍스트 상자 32">
            <a:extLst>
              <a:ext uri="{FF2B5EF4-FFF2-40B4-BE49-F238E27FC236}">
                <a16:creationId xmlns:a16="http://schemas.microsoft.com/office/drawing/2014/main" id="{9CBD1925-C579-4F46-A597-08C54458E049}"/>
              </a:ext>
            </a:extLst>
          </p:cNvPr>
          <p:cNvSpPr txBox="1">
            <a:spLocks/>
          </p:cNvSpPr>
          <p:nvPr/>
        </p:nvSpPr>
        <p:spPr>
          <a:xfrm>
            <a:off x="5670969" y="4705463"/>
            <a:ext cx="426720" cy="3403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⑤</a:t>
            </a:r>
            <a:r>
              <a:rPr sz="14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72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9"/>
          <p:cNvSpPr txBox="1">
            <a:spLocks noGrp="1"/>
          </p:cNvSpPr>
          <p:nvPr>
            <p:ph type="title"/>
          </p:nvPr>
        </p:nvSpPr>
        <p:spPr>
          <a:xfrm>
            <a:off x="382905" y="3122930"/>
            <a:ext cx="11426190" cy="612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>
              <a:buFontTx/>
              <a:buNone/>
              <a:defRPr lang="en-GB" altLang="en-US" sz="28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altLang="ko-KR" sz="4000" b="1" dirty="0"/>
              <a:t>1. </a:t>
            </a:r>
            <a:r>
              <a:rPr lang="ko-KR" altLang="en-US" sz="4000" b="1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308243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95" y="717705"/>
            <a:ext cx="8195843" cy="5509105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486604"/>
              </p:ext>
            </p:extLst>
          </p:nvPr>
        </p:nvGraphicFramePr>
        <p:xfrm>
          <a:off x="8622665" y="476885"/>
          <a:ext cx="3450590" cy="740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평점 클릭 시 평점 팝업을 통해 평점 작성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평점은 </a:t>
                      </a: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개 항목으로 구성되어 </a:t>
                      </a: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있음</a:t>
                      </a:r>
                      <a:endParaRPr lang="en-US" altLang="ko-KR" sz="850" b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별 개수를 클릭하여 평점 작성</a:t>
                      </a:r>
                      <a:endParaRPr lang="en-US" altLang="ko-KR" sz="850" b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</a:rPr>
              <a:t>평점 등록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98D0E1-7A70-4229-BF27-821A4DA6A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30</a:t>
            </a:fld>
            <a:endParaRPr lang="ko-KR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/>
              <a:t>주유소 </a:t>
            </a:r>
            <a:r>
              <a:rPr lang="ko-KR" altLang="en-US" sz="1000" b="1" dirty="0" smtClean="0"/>
              <a:t>정보</a:t>
            </a:r>
            <a:endParaRPr lang="ko-KR" altLang="en-US" sz="1000" b="1" dirty="0"/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4473643" y="2688717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5591944" y="4509120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2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921" y="724249"/>
            <a:ext cx="2685238" cy="57416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350" y="665217"/>
            <a:ext cx="2700000" cy="5780488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235398"/>
              </p:ext>
            </p:extLst>
          </p:nvPr>
        </p:nvGraphicFramePr>
        <p:xfrm>
          <a:off x="8622665" y="476885"/>
          <a:ext cx="3450590" cy="1817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기본 페이지 </a:t>
                      </a: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레이아웃</a:t>
                      </a:r>
                      <a:endParaRPr lang="en-US" altLang="ko-KR" sz="850" b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기존 </a:t>
                      </a:r>
                      <a:r>
                        <a:rPr lang="ko-KR" altLang="en-US" sz="850" b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사이드바를</a:t>
                      </a: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50" b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버튼형태로</a:t>
                      </a: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구현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클릭 시 주유소 </a:t>
                      </a: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추천 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메뉴 팝업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3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클릭 시 주유소 </a:t>
                      </a: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검색 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메뉴 팝업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002713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4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just" defTabSz="91440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주유소 클릭 시 간단 정보 출력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505556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상세정보 보기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</a:rPr>
              <a:t>기본페이지 및 간단정보 보기 </a:t>
            </a:r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ko-KR" altLang="en-US" sz="1000" dirty="0">
                <a:solidFill>
                  <a:schemeClr val="tx1"/>
                </a:solidFill>
              </a:rPr>
              <a:t>반응형 웹</a:t>
            </a:r>
            <a:r>
              <a:rPr lang="en-US" altLang="ko-KR" sz="1000" dirty="0">
                <a:solidFill>
                  <a:schemeClr val="tx1"/>
                </a:solidFill>
              </a:rPr>
              <a:t>]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5" name="슬라이드 번호 개체 틀 8">
            <a:extLst>
              <a:ext uri="{FF2B5EF4-FFF2-40B4-BE49-F238E27FC236}">
                <a16:creationId xmlns:a16="http://schemas.microsoft.com/office/drawing/2014/main" id="{E18A3AEA-0BD7-48D5-B9AF-687C608CB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31</a:t>
            </a:fld>
            <a:endParaRPr lang="ko-KR" dirty="0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/>
              <a:t>주유소 정보 </a:t>
            </a:r>
            <a:r>
              <a:rPr lang="ko-KR" altLang="en-US" sz="1000" b="1" dirty="0" smtClean="0"/>
              <a:t> </a:t>
            </a:r>
            <a:r>
              <a:rPr lang="en-US" altLang="ko-KR" sz="1000" b="1" dirty="0"/>
              <a:t>[</a:t>
            </a:r>
            <a:r>
              <a:rPr lang="ko-KR" altLang="en-US" sz="1000" b="1" dirty="0"/>
              <a:t>반응형 웹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5010528" y="2973695"/>
            <a:ext cx="426720" cy="3403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⑤</a:t>
            </a:r>
            <a:r>
              <a:rPr sz="14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5079571" y="1911161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④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3469024" y="4842589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③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3469024" y="4149080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1709921" y="1092617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57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767347"/>
            <a:ext cx="2724249" cy="57733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651" y="763757"/>
            <a:ext cx="2741469" cy="577692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111459"/>
              </p:ext>
            </p:extLst>
          </p:nvPr>
        </p:nvGraphicFramePr>
        <p:xfrm>
          <a:off x="8622665" y="476885"/>
          <a:ext cx="3450590" cy="1802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주유소 상표</a:t>
                      </a: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가격아이콘</a:t>
                      </a: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관심장소 등록 출력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기본정보</a:t>
                      </a: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유가정보</a:t>
                      </a: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평점</a:t>
                      </a: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부가정보 출력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해당 주유소를 경유지로 선택하거나 목적지로 </a:t>
                      </a: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선택</a:t>
                      </a:r>
                      <a:endParaRPr lang="en-US" altLang="ko-KR" sz="850" b="0" i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1" i="0" kern="1200" dirty="0" smtClean="0">
                          <a:solidFill>
                            <a:srgbClr val="C00000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850" b="1" i="0" kern="1200" dirty="0" smtClean="0">
                          <a:solidFill>
                            <a:srgbClr val="C00000"/>
                          </a:solidFill>
                          <a:latin typeface="맑은 고딕" charset="0"/>
                          <a:ea typeface="맑은 고딕" charset="0"/>
                        </a:rPr>
                        <a:t>시간부족으로 </a:t>
                      </a:r>
                      <a:r>
                        <a:rPr lang="ko-KR" altLang="en-US" sz="850" b="1" i="0" kern="1200" dirty="0" err="1" smtClean="0">
                          <a:solidFill>
                            <a:srgbClr val="C00000"/>
                          </a:solidFill>
                          <a:latin typeface="맑은 고딕" charset="0"/>
                          <a:ea typeface="맑은 고딕" charset="0"/>
                        </a:rPr>
                        <a:t>구현실패</a:t>
                      </a:r>
                      <a:r>
                        <a:rPr lang="en-US" altLang="ko-KR" sz="850" b="1" i="0" kern="1200" dirty="0" smtClean="0">
                          <a:solidFill>
                            <a:srgbClr val="C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en-US" altLang="ko-KR" sz="850" b="1" i="0" kern="1200" dirty="0">
                        <a:solidFill>
                          <a:srgbClr val="C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평점 작성 팝업출력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328741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평점 등록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778106"/>
                  </a:ext>
                </a:extLst>
              </a:tr>
            </a:tbl>
          </a:graphicData>
        </a:graphic>
      </p:graphicFrame>
      <p:sp>
        <p:nvSpPr>
          <p:cNvPr id="2" name="실행 단추: 뒤로 또는 앞으로 이동 1">
            <a:hlinkClick r:id="" action="ppaction://hlinkshowjump?jump=previousslide"/>
          </p:cNvPr>
          <p:cNvSpPr>
            <a:spLocks/>
          </p:cNvSpPr>
          <p:nvPr/>
        </p:nvSpPr>
        <p:spPr>
          <a:xfrm>
            <a:off x="321643" y="1628775"/>
            <a:ext cx="516890" cy="373380"/>
          </a:xfrm>
          <a:prstGeom prst="actionButtonBackPrevious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</a:rPr>
              <a:t>상세정보 및 평점 등록 </a:t>
            </a:r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ko-KR" altLang="en-US" sz="1000" dirty="0">
                <a:solidFill>
                  <a:schemeClr val="tx1"/>
                </a:solidFill>
              </a:rPr>
              <a:t>반응형 웹</a:t>
            </a:r>
            <a:r>
              <a:rPr lang="en-US" altLang="ko-KR" sz="1000" dirty="0">
                <a:solidFill>
                  <a:schemeClr val="tx1"/>
                </a:solidFill>
              </a:rPr>
              <a:t>]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5" name="슬라이드 번호 개체 틀 8">
            <a:extLst>
              <a:ext uri="{FF2B5EF4-FFF2-40B4-BE49-F238E27FC236}">
                <a16:creationId xmlns:a16="http://schemas.microsoft.com/office/drawing/2014/main" id="{E18A3AEA-0BD7-48D5-B9AF-687C608CB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32</a:t>
            </a:fld>
            <a:endParaRPr lang="ko-KR" dirty="0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/>
              <a:t>주유소 정보 </a:t>
            </a:r>
            <a:r>
              <a:rPr lang="ko-KR" altLang="en-US" sz="1000" b="1" dirty="0" smtClean="0"/>
              <a:t> </a:t>
            </a:r>
            <a:r>
              <a:rPr lang="en-US" altLang="ko-KR" sz="1000" b="1" dirty="0"/>
              <a:t>[</a:t>
            </a:r>
            <a:r>
              <a:rPr lang="ko-KR" altLang="en-US" sz="1000" b="1" dirty="0"/>
              <a:t>반응형 웹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5145445" y="2294680"/>
            <a:ext cx="426720" cy="3403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⑤</a:t>
            </a:r>
            <a:r>
              <a:rPr sz="14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3083217" y="4743812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④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2188306" y="4797152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③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2250633" y="2002155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1487652" y="1458856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5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921" y="724249"/>
            <a:ext cx="2685238" cy="57416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840" y="709440"/>
            <a:ext cx="2664296" cy="5713354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47812"/>
              </p:ext>
            </p:extLst>
          </p:nvPr>
        </p:nvGraphicFramePr>
        <p:xfrm>
          <a:off x="8622665" y="476885"/>
          <a:ext cx="3450590" cy="707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돋보기 버튼 클릭 시 주유소 리스트 팝업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주변 주유소를 리스트로 출력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>
                <a:solidFill>
                  <a:schemeClr val="tx1"/>
                </a:solidFill>
              </a:rPr>
              <a:t>주유소 </a:t>
            </a:r>
            <a:r>
              <a:rPr lang="ko-KR" altLang="en-US" sz="1000" smtClean="0">
                <a:solidFill>
                  <a:schemeClr val="tx1"/>
                </a:solidFill>
              </a:rPr>
              <a:t>리스트 </a:t>
            </a:r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ko-KR" altLang="en-US" sz="1000" dirty="0">
                <a:solidFill>
                  <a:schemeClr val="tx1"/>
                </a:solidFill>
              </a:rPr>
              <a:t>반응형 웹</a:t>
            </a:r>
            <a:r>
              <a:rPr lang="en-US" altLang="ko-KR" sz="1000" dirty="0">
                <a:solidFill>
                  <a:schemeClr val="tx1"/>
                </a:solidFill>
              </a:rPr>
              <a:t>]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9" name="슬라이드 번호 개체 틀 8">
            <a:extLst>
              <a:ext uri="{FF2B5EF4-FFF2-40B4-BE49-F238E27FC236}">
                <a16:creationId xmlns:a16="http://schemas.microsoft.com/office/drawing/2014/main" id="{A17E41D0-977E-4DB9-BEA3-10777DEC4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33</a:t>
            </a:fld>
            <a:endParaRPr lang="ko-KR" dirty="0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/>
              <a:t>주유소 정보 </a:t>
            </a:r>
            <a:r>
              <a:rPr lang="en-US" altLang="ko-KR" sz="1000" b="1" dirty="0" smtClean="0"/>
              <a:t>[</a:t>
            </a:r>
            <a:r>
              <a:rPr lang="ko-KR" altLang="en-US" sz="1000" b="1" dirty="0"/>
              <a:t>반응형 웹</a:t>
            </a:r>
            <a:r>
              <a:rPr lang="en-US" altLang="ko-KR" sz="1000" b="1" dirty="0"/>
              <a:t>]</a:t>
            </a:r>
            <a:endParaRPr lang="ko-KR" altLang="en-US" sz="1000" b="1" dirty="0"/>
          </a:p>
          <a:p>
            <a:pPr marL="0" indent="0">
              <a:buFontTx/>
              <a:buNone/>
            </a:pPr>
            <a:endParaRPr lang="ko-KR" altLang="en-US" sz="1000" b="1" dirty="0"/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8" name="실행 단추: 뒤로 또는 앞으로 이동 9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BD3835A-83F6-420C-933C-A098606CA5BB}"/>
              </a:ext>
            </a:extLst>
          </p:cNvPr>
          <p:cNvSpPr>
            <a:spLocks/>
          </p:cNvSpPr>
          <p:nvPr/>
        </p:nvSpPr>
        <p:spPr>
          <a:xfrm>
            <a:off x="321643" y="1628775"/>
            <a:ext cx="516890" cy="373380"/>
          </a:xfrm>
          <a:prstGeom prst="actionButtonBackPrevious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6A7066A3-3CE4-4E08-9D10-29B2A51123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67"/>
          <a:stretch/>
        </p:blipFill>
        <p:spPr>
          <a:xfrm>
            <a:off x="2889346" y="5176200"/>
            <a:ext cx="2425706" cy="2466343"/>
          </a:xfrm>
          <a:prstGeom prst="rect">
            <a:avLst/>
          </a:prstGeom>
        </p:spPr>
      </p:pic>
      <p:sp>
        <p:nvSpPr>
          <p:cNvPr id="26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4757766" y="1458856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3510402" y="4836363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62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352" y="687872"/>
            <a:ext cx="2677424" cy="577798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921" y="724249"/>
            <a:ext cx="2685238" cy="5741606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132520"/>
              </p:ext>
            </p:extLst>
          </p:nvPr>
        </p:nvGraphicFramePr>
        <p:xfrm>
          <a:off x="8622665" y="476885"/>
          <a:ext cx="3450590" cy="1094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주유소 추천 버튼 클릭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현재 위치 기준 근처 주유소를 가장 저렴하거나</a:t>
                      </a: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endParaRPr lang="en-US" altLang="ko-KR" sz="850" b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가장 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가까운 주유소를 추천</a:t>
                      </a:r>
                      <a:endParaRPr lang="en-US" altLang="ko-KR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주유소명</a:t>
                      </a: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클릭 시 주유소</a:t>
                      </a:r>
                      <a:r>
                        <a:rPr lang="ko-KR" altLang="en-US" sz="85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 위치이동 및 </a:t>
                      </a:r>
                      <a:r>
                        <a:rPr lang="ko-KR" altLang="en-US" sz="850" b="0" kern="1200" baseline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간단정보</a:t>
                      </a:r>
                      <a:r>
                        <a:rPr lang="ko-KR" altLang="en-US" sz="85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출력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실행 단추: 뒤로 또는 앞으로 이동 1">
            <a:hlinkClick r:id="" action="ppaction://hlinkshowjump?jump=previousslide"/>
          </p:cNvPr>
          <p:cNvSpPr>
            <a:spLocks/>
          </p:cNvSpPr>
          <p:nvPr/>
        </p:nvSpPr>
        <p:spPr>
          <a:xfrm>
            <a:off x="321643" y="1628775"/>
            <a:ext cx="516890" cy="373380"/>
          </a:xfrm>
          <a:prstGeom prst="actionButtonBackPrevious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 smtClean="0">
                <a:solidFill>
                  <a:schemeClr val="tx1"/>
                </a:solidFill>
              </a:rPr>
              <a:t>주유소 </a:t>
            </a:r>
            <a:r>
              <a:rPr lang="ko-KR" altLang="en-US" sz="1000" dirty="0">
                <a:solidFill>
                  <a:schemeClr val="tx1"/>
                </a:solidFill>
              </a:rPr>
              <a:t>추천 </a:t>
            </a:r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ko-KR" altLang="en-US" sz="1000" dirty="0">
                <a:solidFill>
                  <a:schemeClr val="tx1"/>
                </a:solidFill>
              </a:rPr>
              <a:t>반응형 웹</a:t>
            </a:r>
            <a:r>
              <a:rPr lang="en-US" altLang="ko-KR" sz="1000" dirty="0">
                <a:solidFill>
                  <a:schemeClr val="tx1"/>
                </a:solidFill>
              </a:rPr>
              <a:t>]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5" name="슬라이드 번호 개체 틀 8">
            <a:extLst>
              <a:ext uri="{FF2B5EF4-FFF2-40B4-BE49-F238E27FC236}">
                <a16:creationId xmlns:a16="http://schemas.microsoft.com/office/drawing/2014/main" id="{E18A3AEA-0BD7-48D5-B9AF-687C608CB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34</a:t>
            </a:fld>
            <a:endParaRPr lang="ko-KR" dirty="0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/>
              <a:t>주유소 </a:t>
            </a:r>
            <a:r>
              <a:rPr lang="ko-KR" altLang="en-US" sz="1000" b="1" dirty="0" smtClean="0"/>
              <a:t>정보 </a:t>
            </a:r>
            <a:r>
              <a:rPr lang="en-US" altLang="ko-KR" sz="1000" b="1" dirty="0"/>
              <a:t>[</a:t>
            </a:r>
            <a:r>
              <a:rPr lang="ko-KR" altLang="en-US" sz="1000" b="1" dirty="0"/>
              <a:t>반응형 웹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689783F2-EA74-4A6A-A09C-04EF7D8C2E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67"/>
          <a:stretch/>
        </p:blipFill>
        <p:spPr>
          <a:xfrm>
            <a:off x="2946271" y="4561837"/>
            <a:ext cx="2425706" cy="2466343"/>
          </a:xfrm>
          <a:prstGeom prst="rect">
            <a:avLst/>
          </a:prstGeom>
        </p:spPr>
      </p:pic>
      <p:sp>
        <p:nvSpPr>
          <p:cNvPr id="25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6539375" y="1732738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③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4963248" y="1392901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3475740" y="4221738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0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2" y="873125"/>
            <a:ext cx="8137255" cy="5396962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822081"/>
              </p:ext>
            </p:extLst>
          </p:nvPr>
        </p:nvGraphicFramePr>
        <p:xfrm>
          <a:off x="8622665" y="476885"/>
          <a:ext cx="3450590" cy="2360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출발지 입력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도착지 입력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경로찾기</a:t>
                      </a: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버튼 클릭 시 경로 검색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현재 위치로 현재위치 고정</a:t>
                      </a:r>
                      <a:endParaRPr lang="en-US" altLang="ko-KR" sz="850" b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1" indent="0" algn="just" defTabSz="91440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현재 내 위치 출력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328741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검색창</a:t>
                      </a: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켜거나 끄기</a:t>
                      </a:r>
                      <a:endParaRPr lang="ko-KR" altLang="en-US" sz="85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778106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후방카메라 </a:t>
                      </a:r>
                      <a:r>
                        <a:rPr lang="ko-KR" altLang="en-US" sz="850" b="0" i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등록버튼</a:t>
                      </a:r>
                      <a:endParaRPr lang="en-US" altLang="ko-KR" sz="850" b="0" i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850" b="0" i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검색창이</a:t>
                      </a: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50" b="0" i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켜져있는</a:t>
                      </a: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상태에서 클릭 시 </a:t>
                      </a:r>
                      <a:r>
                        <a:rPr lang="ko-KR" altLang="en-US" sz="850" b="0" i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검색창</a:t>
                      </a: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닫히고 </a:t>
                      </a:r>
                      <a:endParaRPr lang="en-US" altLang="ko-KR" sz="850" b="0" i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후방카메라 등록</a:t>
                      </a:r>
                      <a:r>
                        <a:rPr lang="ko-KR" altLang="en-US" sz="850" b="0" i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메뉴로 변경</a:t>
                      </a:r>
                      <a:r>
                        <a:rPr lang="en-US" altLang="ko-KR" sz="850" b="0" i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85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6988035"/>
                  </a:ext>
                </a:extLst>
              </a:tr>
            </a:tbl>
          </a:graphicData>
        </a:graphic>
      </p:graphicFrame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</a:rPr>
              <a:t>목적지 검색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98D0E1-7A70-4229-BF27-821A4DA6A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35</a:t>
            </a:fld>
            <a:endParaRPr lang="ko-KR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/>
              <a:t>목적지 검색</a:t>
            </a:r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7526878" y="4929360"/>
            <a:ext cx="426720" cy="3403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⑤</a:t>
            </a:r>
            <a:r>
              <a:rPr sz="14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32">
            <a:extLst>
              <a:ext uri="{FF2B5EF4-FFF2-40B4-BE49-F238E27FC236}">
                <a16:creationId xmlns:a16="http://schemas.microsoft.com/office/drawing/2014/main" id="{14745D19-C157-4937-B92C-9E0CBD55C5D7}"/>
              </a:ext>
            </a:extLst>
          </p:cNvPr>
          <p:cNvSpPr txBox="1">
            <a:spLocks/>
          </p:cNvSpPr>
          <p:nvPr/>
        </p:nvSpPr>
        <p:spPr>
          <a:xfrm>
            <a:off x="7461067" y="5466802"/>
            <a:ext cx="426720" cy="3403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⑥</a:t>
            </a:r>
            <a:r>
              <a:rPr sz="14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4016515" y="3278662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④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3853483" y="2191167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③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3208246" y="2021249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3200928" y="1745407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29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6" y="979816"/>
            <a:ext cx="8116867" cy="5426372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792104"/>
              </p:ext>
            </p:extLst>
          </p:nvPr>
        </p:nvGraphicFramePr>
        <p:xfrm>
          <a:off x="8622665" y="476885"/>
          <a:ext cx="3450590" cy="707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목적지 키워드 검색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선택 시 경로 계산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</a:rPr>
              <a:t>목적지 검색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98D0E1-7A70-4229-BF27-821A4DA6A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36</a:t>
            </a:fld>
            <a:endParaRPr lang="ko-KR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/>
              <a:t>목적지 검색</a:t>
            </a:r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4370347" y="2334118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3345245" y="1818921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03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54" y="561666"/>
            <a:ext cx="8327112" cy="553162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727134"/>
              </p:ext>
            </p:extLst>
          </p:nvPr>
        </p:nvGraphicFramePr>
        <p:xfrm>
          <a:off x="8622665" y="476885"/>
          <a:ext cx="3450590" cy="707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목적지 선택 시 추천할만한 주유소 추천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선택 시 경유지 추가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</a:rPr>
              <a:t>목적지 </a:t>
            </a:r>
            <a:r>
              <a:rPr lang="ko-KR" altLang="en-US" sz="1000" dirty="0" smtClean="0">
                <a:solidFill>
                  <a:schemeClr val="tx1"/>
                </a:solidFill>
              </a:rPr>
              <a:t>검색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</a:rPr>
              <a:t>경유 주유소 추천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98D0E1-7A70-4229-BF27-821A4DA6A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37</a:t>
            </a:fld>
            <a:endParaRPr lang="ko-KR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/>
              <a:t>목적지 검색</a:t>
            </a:r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4313028" y="2987643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3383124" y="2315637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62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57" y="693095"/>
            <a:ext cx="8175848" cy="5398156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705036"/>
              </p:ext>
            </p:extLst>
          </p:nvPr>
        </p:nvGraphicFramePr>
        <p:xfrm>
          <a:off x="8622665" y="476885"/>
          <a:ext cx="3450590" cy="707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경유지가 포함된 경로로 계산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경유지 추가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</a:rPr>
              <a:t>목적지 </a:t>
            </a:r>
            <a:r>
              <a:rPr lang="ko-KR" altLang="en-US" sz="1000" dirty="0" smtClean="0">
                <a:solidFill>
                  <a:schemeClr val="tx1"/>
                </a:solidFill>
              </a:rPr>
              <a:t>검색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</a:rPr>
              <a:t>경유지 추가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98D0E1-7A70-4229-BF27-821A4DA6A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38</a:t>
            </a:fld>
            <a:endParaRPr lang="ko-KR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/>
              <a:t>목적지 검색</a:t>
            </a:r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1536283" y="1660828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1678222" y="1320991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68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16" y="1010761"/>
            <a:ext cx="7766208" cy="5169188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02884"/>
              </p:ext>
            </p:extLst>
          </p:nvPr>
        </p:nvGraphicFramePr>
        <p:xfrm>
          <a:off x="8622665" y="476885"/>
          <a:ext cx="3450590" cy="707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1" kern="1200" dirty="0" smtClean="0">
                          <a:solidFill>
                            <a:srgbClr val="C00000"/>
                          </a:solidFill>
                          <a:latin typeface="맑은 고딕" charset="0"/>
                          <a:ea typeface="맑은 고딕" charset="0"/>
                        </a:rPr>
                        <a:t>로그인 시 목적지 저장 가능</a:t>
                      </a:r>
                      <a:endParaRPr lang="ko-KR" altLang="en-US" sz="850" b="1" kern="1200" dirty="0">
                        <a:solidFill>
                          <a:srgbClr val="C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로그인</a:t>
                      </a:r>
                      <a:r>
                        <a:rPr lang="ko-KR" altLang="en-US" sz="850" b="0" i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안했을 시 </a:t>
                      </a:r>
                      <a:r>
                        <a:rPr lang="ko-KR" altLang="en-US" sz="850" b="0" i="0" kern="1200" baseline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오류메시지</a:t>
                      </a:r>
                      <a:r>
                        <a:rPr lang="ko-KR" altLang="en-US" sz="850" b="0" i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출력</a:t>
                      </a:r>
                      <a:endParaRPr lang="ko-KR" altLang="en-US" sz="85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 smtClean="0">
                <a:solidFill>
                  <a:schemeClr val="tx1"/>
                </a:solidFill>
              </a:rPr>
              <a:t>목적지 저장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98D0E1-7A70-4229-BF27-821A4DA6A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39</a:t>
            </a:fld>
            <a:endParaRPr lang="ko-KR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/>
              <a:t>목적지 검색</a:t>
            </a:r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5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8622665" y="2778125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2508278" y="2636912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780" y="3154326"/>
            <a:ext cx="3240360" cy="120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8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2487"/>
          <p:cNvSpPr txBox="1">
            <a:spLocks/>
          </p:cNvSpPr>
          <p:nvPr/>
        </p:nvSpPr>
        <p:spPr>
          <a:xfrm>
            <a:off x="839416" y="1158800"/>
            <a:ext cx="10729192" cy="5949064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lnSpc>
                <a:spcPct val="150000"/>
              </a:lnSpc>
            </a:pPr>
            <a:r>
              <a:rPr sz="2000" b="1" dirty="0">
                <a:latin typeface="맑은 고딕" charset="0"/>
                <a:ea typeface="맑은 고딕" charset="0"/>
              </a:rPr>
              <a:t>1</a:t>
            </a:r>
            <a:r>
              <a:rPr lang="en-US" sz="2000" b="1" dirty="0">
                <a:latin typeface="맑은 고딕" charset="0"/>
                <a:ea typeface="맑은 고딕" charset="0"/>
              </a:rPr>
              <a:t>)</a:t>
            </a:r>
            <a:r>
              <a:rPr sz="2000" b="1" dirty="0">
                <a:latin typeface="맑은 고딕" charset="0"/>
                <a:ea typeface="맑은 고딕" charset="0"/>
              </a:rPr>
              <a:t> </a:t>
            </a:r>
            <a:r>
              <a:rPr sz="2000" b="1" dirty="0" err="1">
                <a:latin typeface="맑은 고딕" charset="0"/>
                <a:ea typeface="맑은 고딕" charset="0"/>
              </a:rPr>
              <a:t>주제</a:t>
            </a:r>
            <a:r>
              <a:rPr lang="en-US" sz="2000" b="1" dirty="0">
                <a:latin typeface="맑은 고딕" charset="0"/>
                <a:ea typeface="맑은 고딕" charset="0"/>
              </a:rPr>
              <a:t>  </a:t>
            </a:r>
          </a:p>
          <a:p>
            <a:pPr algn="l" fontAlgn="base"/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오토바이 라이더를 위한 주유소 정보 제공 및 목</a:t>
            </a:r>
            <a:r>
              <a:rPr lang="ko-KR" altLang="en-US" dirty="0" smtClean="0"/>
              <a:t>적지 </a:t>
            </a:r>
            <a:r>
              <a:rPr lang="ko-KR" altLang="en-US" dirty="0"/>
              <a:t>추천 시스템 개발</a:t>
            </a:r>
            <a:endParaRPr lang="en-US" altLang="ko-KR" dirty="0"/>
          </a:p>
          <a:p>
            <a:pPr algn="l" fontAlgn="base"/>
            <a:endParaRPr lang="en-US" altLang="ko-KR" sz="1400" b="1" dirty="0"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</a:pPr>
            <a:r>
              <a:rPr lang="en-US" altLang="ko-KR" sz="2000" b="1" dirty="0">
                <a:latin typeface="맑은 고딕" charset="0"/>
                <a:ea typeface="맑은 고딕" charset="0"/>
              </a:rPr>
              <a:t>2) </a:t>
            </a:r>
            <a:r>
              <a:rPr lang="ko-KR" altLang="en-US" sz="2000" b="1" dirty="0">
                <a:latin typeface="맑은 고딕" charset="0"/>
                <a:ea typeface="맑은 고딕" charset="0"/>
              </a:rPr>
              <a:t>팀원소개 </a:t>
            </a:r>
            <a:r>
              <a:rPr lang="en-US" altLang="ko-KR" sz="2000" b="1" dirty="0">
                <a:latin typeface="맑은 고딕" charset="0"/>
                <a:ea typeface="맑은 고딕" charset="0"/>
              </a:rPr>
              <a:t>[</a:t>
            </a:r>
            <a:r>
              <a:rPr lang="ko-KR" altLang="en-US" sz="2000" b="1" dirty="0">
                <a:latin typeface="맑은 고딕" charset="0"/>
                <a:ea typeface="맑은 고딕" charset="0"/>
              </a:rPr>
              <a:t>주요 역할</a:t>
            </a:r>
            <a:r>
              <a:rPr lang="en-US" altLang="ko-KR" sz="2000" b="1" dirty="0">
                <a:latin typeface="맑은 고딕" charset="0"/>
                <a:ea typeface="맑은 고딕" charset="0"/>
              </a:rPr>
              <a:t>]</a:t>
            </a:r>
          </a:p>
          <a:p>
            <a:pPr marL="285750" indent="-285750" algn="l" hangingPunct="1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맑은 고딕" charset="0"/>
                <a:ea typeface="맑은 고딕" charset="0"/>
              </a:rPr>
              <a:t>팀장 </a:t>
            </a:r>
            <a:r>
              <a:rPr lang="en-US" altLang="ko-KR" dirty="0">
                <a:latin typeface="맑은 고딕" charset="0"/>
                <a:ea typeface="맑은 고딕" charset="0"/>
              </a:rPr>
              <a:t>: </a:t>
            </a:r>
            <a:r>
              <a:rPr lang="ko-KR" altLang="en-US" b="1" dirty="0" err="1">
                <a:latin typeface="맑은 고딕" charset="0"/>
                <a:ea typeface="맑은 고딕" charset="0"/>
              </a:rPr>
              <a:t>강순구</a:t>
            </a:r>
            <a:r>
              <a:rPr lang="ko-KR" altLang="en-US" b="1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 smtClean="0">
                <a:latin typeface="맑은 고딕" charset="0"/>
                <a:ea typeface="맑은 고딕" charset="0"/>
              </a:rPr>
              <a:t>[  </a:t>
            </a:r>
            <a:r>
              <a:rPr lang="ko-KR" altLang="en-US" dirty="0" err="1" smtClean="0">
                <a:latin typeface="맑은 고딕" charset="0"/>
                <a:ea typeface="맑은 고딕" charset="0"/>
              </a:rPr>
              <a:t>주유소정보</a:t>
            </a:r>
            <a:r>
              <a:rPr lang="en-US" altLang="ko-KR" dirty="0" smtClean="0">
                <a:latin typeface="맑은 고딕" charset="0"/>
                <a:ea typeface="맑은 고딕" charset="0"/>
              </a:rPr>
              <a:t>, </a:t>
            </a:r>
            <a:r>
              <a:rPr lang="ko-KR" altLang="en-US" dirty="0" err="1" smtClean="0">
                <a:latin typeface="맑은 고딕" charset="0"/>
                <a:ea typeface="맑은 고딕" charset="0"/>
              </a:rPr>
              <a:t>프론트엔드</a:t>
            </a:r>
            <a:r>
              <a:rPr lang="ko-KR" altLang="en-US" dirty="0" smtClean="0">
                <a:latin typeface="맑은 고딕" charset="0"/>
                <a:ea typeface="맑은 고딕" charset="0"/>
              </a:rPr>
              <a:t> 및 디자인 </a:t>
            </a:r>
            <a:r>
              <a:rPr lang="en-US" altLang="ko-KR" dirty="0" smtClean="0">
                <a:latin typeface="맑은 고딕" charset="0"/>
                <a:ea typeface="맑은 고딕" charset="0"/>
              </a:rPr>
              <a:t>]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marL="285750" indent="-285750" algn="l" hangingPunct="1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맑은 고딕" charset="0"/>
                <a:ea typeface="맑은 고딕" charset="0"/>
              </a:rPr>
              <a:t>팀원 </a:t>
            </a:r>
            <a:r>
              <a:rPr lang="en-US" altLang="ko-KR" dirty="0">
                <a:latin typeface="맑은 고딕" charset="0"/>
                <a:ea typeface="맑은 고딕" charset="0"/>
              </a:rPr>
              <a:t>: </a:t>
            </a:r>
            <a:r>
              <a:rPr lang="ko-KR" altLang="en-US" b="1" dirty="0">
                <a:latin typeface="맑은 고딕" charset="0"/>
                <a:ea typeface="맑은 고딕" charset="0"/>
              </a:rPr>
              <a:t>이정규</a:t>
            </a:r>
            <a:r>
              <a:rPr lang="ko-KR" altLang="en-US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>
                <a:latin typeface="맑은 고딕" charset="0"/>
                <a:ea typeface="맑은 고딕" charset="0"/>
              </a:rPr>
              <a:t>[ </a:t>
            </a:r>
            <a:r>
              <a:rPr lang="ko-KR" altLang="en-US" dirty="0" err="1" smtClean="0">
                <a:latin typeface="맑은 고딕" charset="0"/>
                <a:ea typeface="맑은 고딕" charset="0"/>
              </a:rPr>
              <a:t>목적지검색</a:t>
            </a:r>
            <a:r>
              <a:rPr lang="en-US" altLang="ko-KR" dirty="0" smtClean="0">
                <a:latin typeface="맑은 고딕" charset="0"/>
                <a:ea typeface="맑은 고딕" charset="0"/>
              </a:rPr>
              <a:t>, </a:t>
            </a:r>
            <a:r>
              <a:rPr lang="ko-KR" altLang="en-US" dirty="0" err="1" smtClean="0">
                <a:latin typeface="맑은 고딕" charset="0"/>
                <a:ea typeface="맑은 고딕" charset="0"/>
              </a:rPr>
              <a:t>마이페이지</a:t>
            </a:r>
            <a:r>
              <a:rPr lang="en-US" altLang="ko-KR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dirty="0">
                <a:latin typeface="맑은 고딕" charset="0"/>
                <a:ea typeface="맑은 고딕" charset="0"/>
              </a:rPr>
              <a:t>], </a:t>
            </a:r>
            <a:r>
              <a:rPr lang="ko-KR" altLang="en-US" dirty="0">
                <a:latin typeface="맑은 고딕" charset="0"/>
                <a:ea typeface="맑은 고딕" charset="0"/>
              </a:rPr>
              <a:t> </a:t>
            </a:r>
            <a:r>
              <a:rPr lang="ko-KR" altLang="en-US" b="1" dirty="0">
                <a:latin typeface="맑은 고딕" charset="0"/>
                <a:ea typeface="맑은 고딕" charset="0"/>
              </a:rPr>
              <a:t>이태웅</a:t>
            </a:r>
            <a:r>
              <a:rPr lang="ko-KR" altLang="en-US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>
                <a:latin typeface="맑은 고딕" charset="0"/>
                <a:ea typeface="맑은 고딕" charset="0"/>
              </a:rPr>
              <a:t>[ </a:t>
            </a:r>
            <a:r>
              <a:rPr lang="ko-KR" altLang="en-US" dirty="0">
                <a:latin typeface="맑은 고딕" charset="0"/>
                <a:ea typeface="맑은 고딕" charset="0"/>
              </a:rPr>
              <a:t>로그인</a:t>
            </a:r>
            <a:r>
              <a:rPr lang="en-US" altLang="ko-KR" dirty="0">
                <a:latin typeface="맑은 고딕" charset="0"/>
                <a:ea typeface="맑은 고딕" charset="0"/>
              </a:rPr>
              <a:t>/</a:t>
            </a:r>
            <a:r>
              <a:rPr lang="ko-KR" altLang="en-US" dirty="0" smtClean="0">
                <a:latin typeface="맑은 고딕" charset="0"/>
                <a:ea typeface="맑은 고딕" charset="0"/>
              </a:rPr>
              <a:t>회원가입</a:t>
            </a:r>
            <a:r>
              <a:rPr lang="en-US" altLang="ko-KR" dirty="0" smtClean="0">
                <a:latin typeface="맑은 고딕" charset="0"/>
                <a:ea typeface="맑은 고딕" charset="0"/>
              </a:rPr>
              <a:t>, </a:t>
            </a:r>
            <a:r>
              <a:rPr lang="ko-KR" altLang="en-US" dirty="0" err="1" smtClean="0">
                <a:latin typeface="맑은 고딕" charset="0"/>
                <a:ea typeface="맑은 고딕" charset="0"/>
              </a:rPr>
              <a:t>메인페이지</a:t>
            </a:r>
            <a:r>
              <a:rPr lang="ko-KR" altLang="en-US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dirty="0">
                <a:latin typeface="맑은 고딕" charset="0"/>
                <a:ea typeface="맑은 고딕" charset="0"/>
              </a:rPr>
              <a:t>]</a:t>
            </a:r>
          </a:p>
          <a:p>
            <a:pPr algn="l" hangingPunct="1">
              <a:lnSpc>
                <a:spcPct val="150000"/>
              </a:lnSpc>
            </a:pPr>
            <a:r>
              <a:rPr lang="en-US" altLang="ko-KR" dirty="0">
                <a:latin typeface="맑은 고딕" charset="0"/>
                <a:ea typeface="맑은 고딕" charset="0"/>
              </a:rPr>
              <a:t>            </a:t>
            </a:r>
            <a:r>
              <a:rPr lang="ko-KR" altLang="en-US" b="1" dirty="0" err="1">
                <a:latin typeface="맑은 고딕" charset="0"/>
                <a:ea typeface="맑은 고딕" charset="0"/>
              </a:rPr>
              <a:t>한기석</a:t>
            </a:r>
            <a:r>
              <a:rPr lang="ko-KR" altLang="en-US" b="1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>
                <a:latin typeface="맑은 고딕" charset="0"/>
                <a:ea typeface="맑은 고딕" charset="0"/>
              </a:rPr>
              <a:t>[ </a:t>
            </a:r>
            <a:r>
              <a:rPr lang="ko-KR" altLang="en-US" dirty="0" err="1">
                <a:latin typeface="맑은 고딕" charset="0"/>
                <a:ea typeface="맑은 고딕" charset="0"/>
              </a:rPr>
              <a:t>테마라이딩</a:t>
            </a:r>
            <a:r>
              <a:rPr lang="en-US" altLang="ko-KR" dirty="0">
                <a:latin typeface="맑은 고딕" charset="0"/>
                <a:ea typeface="맑은 고딕" charset="0"/>
              </a:rPr>
              <a:t> ]</a:t>
            </a:r>
          </a:p>
          <a:p>
            <a:pPr marL="0" indent="0" algn="l" hangingPunct="1">
              <a:lnSpc>
                <a:spcPct val="150000"/>
              </a:lnSpc>
            </a:pPr>
            <a:endParaRPr lang="en-US" altLang="ko-KR" sz="1100" b="1" dirty="0"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</a:pPr>
            <a:r>
              <a:rPr lang="en-US" altLang="ko-KR" sz="2000" b="1" dirty="0">
                <a:latin typeface="맑은 고딕" charset="0"/>
                <a:ea typeface="맑은 고딕" charset="0"/>
              </a:rPr>
              <a:t>3)</a:t>
            </a:r>
            <a:r>
              <a:rPr sz="2000" b="1" dirty="0">
                <a:latin typeface="맑은 고딕" charset="0"/>
                <a:ea typeface="맑은 고딕" charset="0"/>
              </a:rPr>
              <a:t> </a:t>
            </a:r>
            <a:r>
              <a:rPr lang="ko-KR" altLang="en-US" sz="2000" b="1" dirty="0">
                <a:latin typeface="맑은 고딕" charset="0"/>
                <a:ea typeface="맑은 고딕" charset="0"/>
              </a:rPr>
              <a:t>사이트명 소개</a:t>
            </a:r>
            <a:endParaRPr lang="en-US" altLang="ko-KR" sz="2000" b="1" dirty="0">
              <a:latin typeface="맑은 고딕" charset="0"/>
              <a:ea typeface="맑은 고딕" charset="0"/>
            </a:endParaRPr>
          </a:p>
          <a:p>
            <a:pPr algn="ctr" latinLnBrk="1"/>
            <a:r>
              <a:rPr lang="en-US" altLang="ko-KR" sz="4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BOBJAR (</a:t>
            </a:r>
            <a:r>
              <a:rPr lang="ko-KR" altLang="en-US" sz="44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밥조</a:t>
            </a:r>
            <a:r>
              <a:rPr lang="en-US" altLang="ko-KR" sz="44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algn="l" latinLnBrk="1"/>
            <a:endParaRPr lang="en-US" altLang="ko-KR" dirty="0">
              <a:latin typeface="맑은 고딕" charset="0"/>
              <a:ea typeface="맑은 고딕" charset="0"/>
            </a:endParaRPr>
          </a:p>
          <a:p>
            <a:pPr marL="285750" indent="-285750" algn="l" latinLnBrk="1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latin typeface="맑은 고딕" charset="0"/>
                <a:ea typeface="맑은 고딕" charset="0"/>
              </a:rPr>
              <a:t>‘</a:t>
            </a:r>
            <a:r>
              <a:rPr lang="ko-KR" altLang="en-US" dirty="0" smtClean="0">
                <a:latin typeface="맑은 고딕" charset="0"/>
                <a:ea typeface="맑은 고딕" charset="0"/>
              </a:rPr>
              <a:t>나의 </a:t>
            </a:r>
            <a:r>
              <a:rPr lang="ko-KR" altLang="en-US" dirty="0" err="1">
                <a:latin typeface="맑은 고딕" charset="0"/>
                <a:ea typeface="맑은 고딕" charset="0"/>
              </a:rPr>
              <a:t>오토바이에게</a:t>
            </a:r>
            <a:r>
              <a:rPr lang="ko-KR" altLang="en-US" dirty="0">
                <a:latin typeface="맑은 고딕" charset="0"/>
                <a:ea typeface="맑은 고딕" charset="0"/>
              </a:rPr>
              <a:t> 밥을 </a:t>
            </a:r>
            <a:r>
              <a:rPr lang="ko-KR" altLang="en-US" dirty="0" smtClean="0">
                <a:latin typeface="맑은 고딕" charset="0"/>
                <a:ea typeface="맑은 고딕" charset="0"/>
              </a:rPr>
              <a:t>준다</a:t>
            </a:r>
            <a:r>
              <a:rPr lang="en-US" altLang="ko-KR" dirty="0">
                <a:latin typeface="맑은 고딕" charset="0"/>
                <a:ea typeface="맑은 고딕" charset="0"/>
              </a:rPr>
              <a:t>’</a:t>
            </a:r>
            <a:r>
              <a:rPr lang="ko-KR" altLang="en-US" dirty="0">
                <a:latin typeface="맑은 고딕" charset="0"/>
                <a:ea typeface="맑은 고딕" charset="0"/>
              </a:rPr>
              <a:t>는 </a:t>
            </a:r>
            <a:r>
              <a:rPr lang="ko-KR" altLang="en-US" dirty="0" smtClean="0">
                <a:latin typeface="맑은 고딕" charset="0"/>
                <a:ea typeface="맑은 고딕" charset="0"/>
              </a:rPr>
              <a:t>뜻으로 </a:t>
            </a:r>
            <a:r>
              <a:rPr lang="ko-KR" altLang="en-US" dirty="0">
                <a:latin typeface="맑은 고딕" charset="0"/>
                <a:ea typeface="맑은 고딕" charset="0"/>
              </a:rPr>
              <a:t>유머러스하고 </a:t>
            </a:r>
            <a:r>
              <a:rPr lang="ko-KR" altLang="en-US" dirty="0" smtClean="0">
                <a:latin typeface="맑은 고딕" charset="0"/>
                <a:ea typeface="맑은 고딕" charset="0"/>
              </a:rPr>
              <a:t>직관적으로 </a:t>
            </a:r>
            <a:endParaRPr lang="en-US" altLang="ko-KR" dirty="0" smtClean="0">
              <a:latin typeface="맑은 고딕" charset="0"/>
              <a:ea typeface="맑은 고딕" charset="0"/>
            </a:endParaRPr>
          </a:p>
          <a:p>
            <a:pPr algn="l" latinLnBrk="1">
              <a:lnSpc>
                <a:spcPct val="150000"/>
              </a:lnSpc>
            </a:pP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 smtClean="0">
                <a:latin typeface="맑은 고딕" charset="0"/>
                <a:ea typeface="맑은 고딕" charset="0"/>
              </a:rPr>
              <a:t>   </a:t>
            </a:r>
            <a:r>
              <a:rPr lang="ko-KR" altLang="en-US" dirty="0" smtClean="0">
                <a:latin typeface="맑은 고딕" charset="0"/>
                <a:ea typeface="맑은 고딕" charset="0"/>
              </a:rPr>
              <a:t>사이트의 </a:t>
            </a:r>
            <a:r>
              <a:rPr lang="ko-KR" altLang="en-US" dirty="0">
                <a:latin typeface="맑은 고딕" charset="0"/>
                <a:ea typeface="맑은 고딕" charset="0"/>
              </a:rPr>
              <a:t>기능을 전달하고자 함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marL="285750" indent="-285750" algn="l" latinLnBrk="1">
              <a:lnSpc>
                <a:spcPct val="150000"/>
              </a:lnSpc>
              <a:buFontTx/>
              <a:buChar char="-"/>
            </a:pPr>
            <a:endParaRPr lang="en-US" altLang="ko-KR" sz="1800" dirty="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62DB7B-CAC9-48C7-AC1A-2057399A4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4</a:t>
            </a:fld>
            <a:endParaRPr lang="ko-KR" dirty="0"/>
          </a:p>
        </p:txBody>
      </p:sp>
      <p:sp>
        <p:nvSpPr>
          <p:cNvPr id="8" name="제목 개체 틀 9">
            <a:extLst>
              <a:ext uri="{FF2B5EF4-FFF2-40B4-BE49-F238E27FC236}">
                <a16:creationId xmlns:a16="http://schemas.microsoft.com/office/drawing/2014/main" id="{E047DB7E-3A7D-43AC-A35F-99E5BF3AEE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755" y="226041"/>
            <a:ext cx="11426190" cy="612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>
              <a:buFontTx/>
              <a:buNone/>
              <a:defRPr lang="en-GB" altLang="en-US" sz="2800">
                <a:solidFill>
                  <a:schemeClr val="tx1"/>
                </a:solidFill>
              </a:defRPr>
            </a:lvl1pPr>
          </a:lstStyle>
          <a:p>
            <a:pPr marL="0" indent="0" algn="l" rtl="0"/>
            <a:r>
              <a:rPr lang="en-US" altLang="ko-KR" sz="4000" b="1" dirty="0"/>
              <a:t>1. </a:t>
            </a:r>
            <a:r>
              <a:rPr lang="ko-KR" altLang="en-US" sz="4000" b="1" dirty="0"/>
              <a:t>프로젝트 개요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104" y="704577"/>
            <a:ext cx="2423299" cy="51731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096" y="704577"/>
            <a:ext cx="2400672" cy="5173187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0327"/>
              </p:ext>
            </p:extLst>
          </p:nvPr>
        </p:nvGraphicFramePr>
        <p:xfrm>
          <a:off x="8622665" y="476885"/>
          <a:ext cx="3450590" cy="1061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현재위치로</a:t>
                      </a: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출력 및 고정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목적지 키워드 검색</a:t>
                      </a:r>
                      <a:endParaRPr lang="ko-KR" altLang="en-US" sz="85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3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검색창</a:t>
                      </a: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버튼</a:t>
                      </a:r>
                      <a:endParaRPr lang="ko-KR" altLang="en-US" sz="85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296340"/>
                  </a:ext>
                </a:extLst>
              </a:tr>
            </a:tbl>
          </a:graphicData>
        </a:graphic>
      </p:graphicFrame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</a:rPr>
              <a:t>목적지 </a:t>
            </a:r>
            <a:r>
              <a:rPr lang="ko-KR" altLang="en-US" sz="1000" dirty="0" smtClean="0">
                <a:solidFill>
                  <a:schemeClr val="tx1"/>
                </a:solidFill>
              </a:rPr>
              <a:t>검색 </a:t>
            </a:r>
            <a:r>
              <a:rPr lang="en-US" altLang="ko-KR" sz="1000" dirty="0" smtClean="0">
                <a:solidFill>
                  <a:schemeClr val="tx1"/>
                </a:solidFill>
              </a:rPr>
              <a:t>[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반응형</a:t>
            </a:r>
            <a:r>
              <a:rPr lang="ko-KR" altLang="en-US" sz="1000" dirty="0" smtClean="0">
                <a:solidFill>
                  <a:schemeClr val="tx1"/>
                </a:solidFill>
              </a:rPr>
              <a:t> 웹</a:t>
            </a:r>
            <a:r>
              <a:rPr lang="en-US" altLang="ko-KR" sz="1000" dirty="0" smtClean="0">
                <a:solidFill>
                  <a:schemeClr val="tx1"/>
                </a:solidFill>
              </a:rPr>
              <a:t>]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98D0E1-7A70-4229-BF27-821A4DA6A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40</a:t>
            </a:fld>
            <a:endParaRPr lang="ko-KR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/>
              <a:t>목적지 검색 </a:t>
            </a:r>
            <a:r>
              <a:rPr lang="en-US" altLang="ko-KR" sz="1000" b="1" dirty="0"/>
              <a:t>[</a:t>
            </a:r>
            <a:r>
              <a:rPr lang="ko-KR" altLang="en-US" sz="1000" b="1" dirty="0" err="1"/>
              <a:t>반응형</a:t>
            </a:r>
            <a:r>
              <a:rPr lang="ko-KR" altLang="en-US" sz="1000" b="1" dirty="0"/>
              <a:t> 웹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4567692" y="1821756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2250163" y="3390528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5951984" y="4149080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③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29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99" y="799219"/>
            <a:ext cx="2636672" cy="56011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443" y="799219"/>
            <a:ext cx="2613397" cy="5601146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644135"/>
              </p:ext>
            </p:extLst>
          </p:nvPr>
        </p:nvGraphicFramePr>
        <p:xfrm>
          <a:off x="8622665" y="476885"/>
          <a:ext cx="3450590" cy="1061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목적지 선택 시 추천 주유소 팝업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선택 시 경유지로 추가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3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목적지 저장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378831"/>
                  </a:ext>
                </a:extLst>
              </a:tr>
            </a:tbl>
          </a:graphicData>
        </a:graphic>
      </p:graphicFrame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</a:rPr>
              <a:t>목적지 </a:t>
            </a:r>
            <a:r>
              <a:rPr lang="ko-KR" altLang="en-US" sz="1000" dirty="0" smtClean="0">
                <a:solidFill>
                  <a:schemeClr val="tx1"/>
                </a:solidFill>
              </a:rPr>
              <a:t>검색 </a:t>
            </a:r>
            <a:r>
              <a:rPr lang="en-US" altLang="ko-KR" sz="1000" dirty="0" smtClean="0">
                <a:solidFill>
                  <a:schemeClr val="tx1"/>
                </a:solidFill>
              </a:rPr>
              <a:t>[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반응형</a:t>
            </a:r>
            <a:r>
              <a:rPr lang="ko-KR" altLang="en-US" sz="1000" dirty="0" smtClean="0">
                <a:solidFill>
                  <a:schemeClr val="tx1"/>
                </a:solidFill>
              </a:rPr>
              <a:t> 웹</a:t>
            </a:r>
            <a:r>
              <a:rPr lang="en-US" altLang="ko-KR" sz="1000" dirty="0" smtClean="0">
                <a:solidFill>
                  <a:schemeClr val="tx1"/>
                </a:solidFill>
              </a:rPr>
              <a:t>]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98D0E1-7A70-4229-BF27-821A4DA6A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41</a:t>
            </a:fld>
            <a:endParaRPr lang="ko-KR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/>
              <a:t>목적지 검색 </a:t>
            </a:r>
            <a:r>
              <a:rPr lang="en-US" altLang="ko-KR" sz="1000" b="1" dirty="0"/>
              <a:t>[</a:t>
            </a:r>
            <a:r>
              <a:rPr lang="ko-KR" altLang="en-US" sz="1000" b="1" dirty="0" err="1"/>
              <a:t>반응형</a:t>
            </a:r>
            <a:r>
              <a:rPr lang="ko-KR" altLang="en-US" sz="1000" b="1" dirty="0"/>
              <a:t> 웹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5474115" y="2589949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③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3511412" y="3429873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2264009" y="2744849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76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2" y="719121"/>
            <a:ext cx="8112795" cy="5509005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084735"/>
              </p:ext>
            </p:extLst>
          </p:nvPr>
        </p:nvGraphicFramePr>
        <p:xfrm>
          <a:off x="8622665" y="476885"/>
          <a:ext cx="3450590" cy="1143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버튼 클릭 시 후방카메라 등록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현재위치에서 시작하는 </a:t>
                      </a:r>
                      <a:r>
                        <a:rPr lang="ko-KR" altLang="en-US" sz="850" b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마커</a:t>
                      </a:r>
                      <a:endParaRPr lang="en-US" altLang="ko-KR" sz="850" b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드래그로 이동할 수 있음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등록 버튼으로 위치 저장 가능</a:t>
                      </a:r>
                      <a:endParaRPr lang="en-US" altLang="ko-KR" sz="850" b="0" i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1" i="0" kern="1200" dirty="0" smtClean="0">
                          <a:solidFill>
                            <a:srgbClr val="C00000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850" b="1" i="0" kern="1200" dirty="0" err="1" smtClean="0">
                          <a:solidFill>
                            <a:srgbClr val="C00000"/>
                          </a:solidFill>
                          <a:latin typeface="맑은 고딕" charset="0"/>
                          <a:ea typeface="맑은 고딕" charset="0"/>
                        </a:rPr>
                        <a:t>마커</a:t>
                      </a:r>
                      <a:r>
                        <a:rPr lang="ko-KR" altLang="en-US" sz="850" b="1" i="0" kern="1200" dirty="0" smtClean="0">
                          <a:solidFill>
                            <a:srgbClr val="C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50" b="1" i="0" kern="1200" dirty="0" err="1" smtClean="0">
                          <a:solidFill>
                            <a:srgbClr val="C00000"/>
                          </a:solidFill>
                          <a:latin typeface="맑은 고딕" charset="0"/>
                          <a:ea typeface="맑은 고딕" charset="0"/>
                        </a:rPr>
                        <a:t>출력기능은</a:t>
                      </a:r>
                      <a:r>
                        <a:rPr lang="ko-KR" altLang="en-US" sz="850" b="1" i="0" kern="1200" dirty="0" smtClean="0">
                          <a:solidFill>
                            <a:srgbClr val="C00000"/>
                          </a:solidFill>
                          <a:latin typeface="맑은 고딕" charset="0"/>
                          <a:ea typeface="맑은 고딕" charset="0"/>
                        </a:rPr>
                        <a:t> 시간부족으로 </a:t>
                      </a:r>
                      <a:r>
                        <a:rPr lang="ko-KR" altLang="en-US" sz="850" b="1" i="0" kern="1200" dirty="0" err="1" smtClean="0">
                          <a:solidFill>
                            <a:srgbClr val="C00000"/>
                          </a:solidFill>
                          <a:latin typeface="맑은 고딕" charset="0"/>
                          <a:ea typeface="맑은 고딕" charset="0"/>
                        </a:rPr>
                        <a:t>구현실패</a:t>
                      </a:r>
                      <a:r>
                        <a:rPr lang="en-US" altLang="ko-KR" sz="850" b="1" i="0" kern="1200" dirty="0" smtClean="0">
                          <a:solidFill>
                            <a:srgbClr val="C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en-US" altLang="ko-KR" sz="850" b="0" i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ko-KR" altLang="en-US" sz="1000" dirty="0">
                <a:solidFill>
                  <a:schemeClr val="tx1"/>
                </a:solidFill>
              </a:rPr>
              <a:t>후방카메라 위치 저장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98D0E1-7A70-4229-BF27-821A4DA6A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42</a:t>
            </a:fld>
            <a:endParaRPr lang="ko-KR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/>
              <a:t>목적지 검색</a:t>
            </a:r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3" name="텍스트 상자 32">
            <a:extLst>
              <a:ext uri="{FF2B5EF4-FFF2-40B4-BE49-F238E27FC236}">
                <a16:creationId xmlns:a16="http://schemas.microsoft.com/office/drawing/2014/main" id="{1C92CECC-334A-46FF-8F87-6A4A14D005A6}"/>
              </a:ext>
            </a:extLst>
          </p:cNvPr>
          <p:cNvSpPr txBox="1">
            <a:spLocks/>
          </p:cNvSpPr>
          <p:nvPr/>
        </p:nvSpPr>
        <p:spPr>
          <a:xfrm>
            <a:off x="368300" y="-459432"/>
            <a:ext cx="426720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4035844" y="3802821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③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3700293" y="2924944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7176120" y="5195524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70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9" name="텍스트 개체 틀 18">
            <a:extLst>
              <a:ext uri="{FF2B5EF4-FFF2-40B4-BE49-F238E27FC236}">
                <a16:creationId xmlns:a16="http://schemas.microsoft.com/office/drawing/2014/main" id="{F93E74C0-FF5D-4636-BDF7-209B6062712C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ko-KR" altLang="en-US" sz="1000" dirty="0">
                <a:solidFill>
                  <a:schemeClr val="tx1"/>
                </a:solidFill>
              </a:rPr>
              <a:t>후방카메라 위치 저장 </a:t>
            </a:r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ko-KR" altLang="en-US" sz="1000" dirty="0">
                <a:solidFill>
                  <a:schemeClr val="tx1"/>
                </a:solidFill>
              </a:rPr>
              <a:t>반응형 웹</a:t>
            </a:r>
            <a:r>
              <a:rPr lang="en-US" altLang="ko-KR" sz="1000" dirty="0">
                <a:solidFill>
                  <a:schemeClr val="tx1"/>
                </a:solidFill>
              </a:rPr>
              <a:t>]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7" name="슬라이드 번호 개체 틀 8">
            <a:extLst>
              <a:ext uri="{FF2B5EF4-FFF2-40B4-BE49-F238E27FC236}">
                <a16:creationId xmlns:a16="http://schemas.microsoft.com/office/drawing/2014/main" id="{7977D20D-1C70-466B-AF18-FCC533A143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43</a:t>
            </a:fld>
            <a:endParaRPr lang="ko-KR" dirty="0"/>
          </a:p>
        </p:txBody>
      </p:sp>
      <p:sp>
        <p:nvSpPr>
          <p:cNvPr id="60" name="텍스트 개체 틀 4">
            <a:extLst>
              <a:ext uri="{FF2B5EF4-FFF2-40B4-BE49-F238E27FC236}">
                <a16:creationId xmlns:a16="http://schemas.microsoft.com/office/drawing/2014/main" id="{1DBB9E63-138E-4D21-B77E-3F2704072E3D}"/>
              </a:ext>
            </a:extLst>
          </p:cNvPr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/>
              <a:t>목적지 검색 </a:t>
            </a:r>
            <a:r>
              <a:rPr lang="en-US" altLang="ko-KR" sz="1000" b="1" dirty="0"/>
              <a:t>[</a:t>
            </a:r>
            <a:r>
              <a:rPr lang="ko-KR" altLang="en-US" sz="1000" b="1" dirty="0"/>
              <a:t>반응형 웹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sp>
        <p:nvSpPr>
          <p:cNvPr id="28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3479584" y="5421566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220" y="747739"/>
            <a:ext cx="2621459" cy="5640755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7291243" y="3174727"/>
            <a:ext cx="2160240" cy="86409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C00000"/>
                </a:solidFill>
              </a:rPr>
              <a:t>시간부족으로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C00000"/>
                </a:solidFill>
              </a:rPr>
              <a:t>기능구현실패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78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27" y="1007546"/>
            <a:ext cx="7864004" cy="5402944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A93775-A2F3-4058-AD7C-10DFD0A5B6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ko-KR" altLang="en-US" dirty="0" err="1"/>
              <a:t>테마라이딩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A08784-34B8-4D06-A05B-2285B3DCE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44</a:t>
            </a:fld>
            <a:endParaRPr lang="ko-KR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F5085F9-E04E-4448-A946-101412FAF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215493"/>
              </p:ext>
            </p:extLst>
          </p:nvPr>
        </p:nvGraphicFramePr>
        <p:xfrm>
          <a:off x="8622665" y="476885"/>
          <a:ext cx="3450590" cy="707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테마 소개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해당 테마 클릭 시 </a:t>
                      </a:r>
                      <a:r>
                        <a:rPr lang="ko-KR" altLang="en-US" sz="850" b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해당위치로</a:t>
                      </a: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스크롤 이동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텍스트 개체 틀 4">
            <a:extLst>
              <a:ext uri="{FF2B5EF4-FFF2-40B4-BE49-F238E27FC236}">
                <a16:creationId xmlns:a16="http://schemas.microsoft.com/office/drawing/2014/main" id="{D76809F4-FA4E-4219-B4D5-751767D882CB}"/>
              </a:ext>
            </a:extLst>
          </p:cNvPr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 err="1"/>
              <a:t>테마라이딩</a:t>
            </a:r>
            <a:endParaRPr lang="ko-KR" altLang="en-US" sz="1000" b="1" dirty="0"/>
          </a:p>
        </p:txBody>
      </p:sp>
      <p:sp>
        <p:nvSpPr>
          <p:cNvPr id="47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1471451" y="5373216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8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254927" y="3269521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34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36" y="916755"/>
            <a:ext cx="7563153" cy="5355960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A93775-A2F3-4058-AD7C-10DFD0A5B6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ko-KR" altLang="en-US" dirty="0" err="1"/>
              <a:t>테마라이딩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A08784-34B8-4D06-A05B-2285B3DCE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45</a:t>
            </a:fld>
            <a:endParaRPr lang="ko-KR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F5085F9-E04E-4448-A946-101412FAF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827794"/>
              </p:ext>
            </p:extLst>
          </p:nvPr>
        </p:nvGraphicFramePr>
        <p:xfrm>
          <a:off x="8622665" y="476885"/>
          <a:ext cx="3450590" cy="1061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 dirty="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테마제목</a:t>
                      </a:r>
                      <a:r>
                        <a:rPr lang="en-US" altLang="ko-KR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상단에</a:t>
                      </a:r>
                      <a:r>
                        <a:rPr lang="ko-KR" altLang="en-US" sz="85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50" b="0" kern="1200" baseline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테마소개</a:t>
                      </a:r>
                      <a:r>
                        <a:rPr lang="ko-KR" altLang="en-US" sz="85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클릭 시 </a:t>
                      </a: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이동되는 위치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사진 및 정보 안내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목적지로 </a:t>
                      </a: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설정</a:t>
                      </a:r>
                      <a:r>
                        <a:rPr lang="en-US" altLang="ko-KR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850" b="0" i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목적지설정</a:t>
                      </a: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페이지로 이동</a:t>
                      </a:r>
                      <a:r>
                        <a:rPr lang="en-US" altLang="ko-KR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85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4" name="텍스트 개체 틀 4">
            <a:extLst>
              <a:ext uri="{FF2B5EF4-FFF2-40B4-BE49-F238E27FC236}">
                <a16:creationId xmlns:a16="http://schemas.microsoft.com/office/drawing/2014/main" id="{D76809F4-FA4E-4219-B4D5-751767D882CB}"/>
              </a:ext>
            </a:extLst>
          </p:cNvPr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 err="1"/>
              <a:t>테마라이딩</a:t>
            </a:r>
            <a:endParaRPr lang="ko-KR" altLang="en-US" sz="1000" b="1" dirty="0"/>
          </a:p>
        </p:txBody>
      </p:sp>
      <p:sp>
        <p:nvSpPr>
          <p:cNvPr id="30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2953046" y="4149080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③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197685" y="1696047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197685" y="1024453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3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" y="772444"/>
            <a:ext cx="8334693" cy="5563124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A93775-A2F3-4058-AD7C-10DFD0A5B6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ko-KR" altLang="en-US" dirty="0" err="1"/>
              <a:t>테마라이딩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A08784-34B8-4D06-A05B-2285B3DCE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46</a:t>
            </a:fld>
            <a:endParaRPr lang="ko-KR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F5085F9-E04E-4448-A946-101412FAF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515241"/>
              </p:ext>
            </p:extLst>
          </p:nvPr>
        </p:nvGraphicFramePr>
        <p:xfrm>
          <a:off x="8622665" y="476885"/>
          <a:ext cx="3450590" cy="756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 dirty="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목적지로 선택 </a:t>
                      </a:r>
                      <a:r>
                        <a:rPr lang="ko-KR" altLang="en-US" sz="850" b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클릭시</a:t>
                      </a: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50" b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안내창</a:t>
                      </a: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나오면서 목적지 검색 페이지로 이동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해당 테마 장소가 목적지로 설정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텍스트 개체 틀 4">
            <a:extLst>
              <a:ext uri="{FF2B5EF4-FFF2-40B4-BE49-F238E27FC236}">
                <a16:creationId xmlns:a16="http://schemas.microsoft.com/office/drawing/2014/main" id="{D76809F4-FA4E-4219-B4D5-751767D882CB}"/>
              </a:ext>
            </a:extLst>
          </p:cNvPr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 err="1"/>
              <a:t>테마라이딩</a:t>
            </a:r>
            <a:endParaRPr lang="ko-KR" altLang="en-US" sz="1000" b="1" dirty="0"/>
          </a:p>
        </p:txBody>
      </p:sp>
      <p:sp>
        <p:nvSpPr>
          <p:cNvPr id="30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1446959" y="1972192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8941497" y="2142110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336" y="2614613"/>
            <a:ext cx="2743200" cy="99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9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773350"/>
            <a:ext cx="2545560" cy="54726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117" y="798726"/>
            <a:ext cx="2508433" cy="5428084"/>
          </a:xfrm>
          <a:prstGeom prst="rect">
            <a:avLst/>
          </a:prstGeo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3A180CF-E99F-4C19-AFE7-A1AB8EDCA4E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ko-KR" altLang="en-US" dirty="0" err="1"/>
              <a:t>테마라이딩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반응형 웹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A08784-34B8-4D06-A05B-2285B3DCE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47</a:t>
            </a:fld>
            <a:endParaRPr lang="ko-KR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F5085F9-E04E-4448-A946-101412FAF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29791"/>
              </p:ext>
            </p:extLst>
          </p:nvPr>
        </p:nvGraphicFramePr>
        <p:xfrm>
          <a:off x="8622665" y="476885"/>
          <a:ext cx="3450590" cy="707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장소 하나씩 출력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 smtClean="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2</a:t>
                      </a:r>
                      <a:endParaRPr lang="ko-KR" altLang="en-US" sz="850" b="0" kern="1200" dirty="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목적지설정</a:t>
                      </a: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버튼 클릭 시 목적지로 설정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7540016"/>
                  </a:ext>
                </a:extLst>
              </a:tr>
            </a:tbl>
          </a:graphicData>
        </a:graphic>
      </p:graphicFrame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A47053D1-1667-4CEC-AC0D-9BC3A74909AB}"/>
              </a:ext>
            </a:extLst>
          </p:cNvPr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 err="1"/>
              <a:t>테마라이딩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[</a:t>
            </a:r>
            <a:r>
              <a:rPr lang="ko-KR" altLang="en-US" sz="1000" b="1" dirty="0"/>
              <a:t>반응형 웹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sp>
        <p:nvSpPr>
          <p:cNvPr id="38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6532659" y="4293096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4657321" y="1602897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18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786" y="906559"/>
            <a:ext cx="2549451" cy="549962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230" y="906558"/>
            <a:ext cx="3432058" cy="5517839"/>
          </a:xfrm>
          <a:prstGeom prst="rect">
            <a:avLst/>
          </a:prstGeo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3A180CF-E99F-4C19-AFE7-A1AB8EDCA4E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ko-KR" altLang="en-US" dirty="0" err="1"/>
              <a:t>테마라이딩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반응형 웹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A08784-34B8-4D06-A05B-2285B3DCE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48</a:t>
            </a:fld>
            <a:endParaRPr lang="ko-KR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F5085F9-E04E-4448-A946-101412FAF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048898"/>
              </p:ext>
            </p:extLst>
          </p:nvPr>
        </p:nvGraphicFramePr>
        <p:xfrm>
          <a:off x="8622665" y="476885"/>
          <a:ext cx="3450590" cy="353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목적지로 설정 시 목적지로 등록 및 페이지로 이동</a:t>
                      </a:r>
                      <a:endParaRPr lang="ko-KR" altLang="en-US" sz="85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A47053D1-1667-4CEC-AC0D-9BC3A74909AB}"/>
              </a:ext>
            </a:extLst>
          </p:cNvPr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 err="1"/>
              <a:t>테마라이딩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[</a:t>
            </a:r>
            <a:r>
              <a:rPr lang="ko-KR" altLang="en-US" sz="1000" b="1" dirty="0"/>
              <a:t>반응형 웹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sp>
        <p:nvSpPr>
          <p:cNvPr id="39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5519936" y="1408360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45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91" y="765214"/>
            <a:ext cx="8187813" cy="5447564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788214"/>
              </p:ext>
            </p:extLst>
          </p:nvPr>
        </p:nvGraphicFramePr>
        <p:xfrm>
          <a:off x="8622665" y="476885"/>
          <a:ext cx="3450590" cy="2379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 dirty="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just" defTabSz="91440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i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게시글</a:t>
                      </a: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50" b="0" i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카테고리별</a:t>
                      </a: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필터 기능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6944481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조건 검색 기능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게시글 등록 기능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타이틀 클릭 시 오름차순</a:t>
                      </a:r>
                      <a:r>
                        <a:rPr lang="en-US" altLang="ko-KR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내림차순 정렬</a:t>
                      </a:r>
                      <a:endParaRPr lang="ko-KR" altLang="en-US" sz="85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i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카테고리별</a:t>
                      </a: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색상 지정하여 </a:t>
                      </a:r>
                      <a:r>
                        <a:rPr lang="ko-KR" altLang="en-US" sz="850" b="0" i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가독성</a:t>
                      </a:r>
                      <a:r>
                        <a:rPr lang="ko-KR" altLang="en-US" sz="850" b="0" i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향상</a:t>
                      </a:r>
                      <a:endParaRPr lang="ko-KR" altLang="en-US" sz="85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328741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kern="12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동적 아이콘 출력</a:t>
                      </a:r>
                      <a:endParaRPr lang="en-US" altLang="ko-KR" sz="850" kern="12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50" kern="12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조회수 </a:t>
                      </a:r>
                      <a:r>
                        <a:rPr lang="en-US" altLang="ko-KR" sz="850" kern="12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r>
                        <a:rPr lang="ko-KR" altLang="en-US" sz="850" kern="12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건 이상 </a:t>
                      </a:r>
                      <a:r>
                        <a:rPr lang="en-US" altLang="ko-KR" sz="850" kern="12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HOT</a:t>
                      </a:r>
                    </a:p>
                    <a:p>
                      <a:pPr marL="1714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50" kern="12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850" kern="12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 이내 등록 글 </a:t>
                      </a:r>
                      <a:r>
                        <a:rPr lang="en-US" altLang="ko-KR" sz="850" kern="12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NEW</a:t>
                      </a:r>
                    </a:p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5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669454"/>
                  </a:ext>
                </a:extLst>
              </a:tr>
            </a:tbl>
          </a:graphicData>
        </a:graphic>
      </p:graphicFrame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</a:rPr>
              <a:t>자유게시판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98D0E1-7A70-4229-BF27-821A4DA6A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49</a:t>
            </a:fld>
            <a:endParaRPr lang="ko-KR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/>
              <a:t>자유게시판</a:t>
            </a:r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0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972651" y="3776230"/>
            <a:ext cx="426720" cy="3403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⑤</a:t>
            </a:r>
            <a:r>
              <a:rPr sz="14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1" name="텍스트 상자 32">
            <a:extLst>
              <a:ext uri="{FF2B5EF4-FFF2-40B4-BE49-F238E27FC236}">
                <a16:creationId xmlns:a16="http://schemas.microsoft.com/office/drawing/2014/main" id="{14745D19-C157-4937-B92C-9E0CBD55C5D7}"/>
              </a:ext>
            </a:extLst>
          </p:cNvPr>
          <p:cNvSpPr txBox="1">
            <a:spLocks/>
          </p:cNvSpPr>
          <p:nvPr/>
        </p:nvSpPr>
        <p:spPr>
          <a:xfrm>
            <a:off x="3406697" y="4563024"/>
            <a:ext cx="426720" cy="3403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⑥</a:t>
            </a:r>
            <a:r>
              <a:rPr sz="14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6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266744" y="3525629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④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7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7117271" y="2516183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③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8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3864727" y="2623236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9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618899" y="2708920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99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9"/>
          <p:cNvSpPr txBox="1">
            <a:spLocks noGrp="1"/>
          </p:cNvSpPr>
          <p:nvPr>
            <p:ph type="title"/>
          </p:nvPr>
        </p:nvSpPr>
        <p:spPr>
          <a:xfrm>
            <a:off x="452755" y="226041"/>
            <a:ext cx="11426190" cy="612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>
              <a:buFontTx/>
              <a:buNone/>
              <a:defRPr lang="en-GB" altLang="en-US" sz="2800">
                <a:solidFill>
                  <a:schemeClr val="tx1"/>
                </a:solidFill>
              </a:defRPr>
            </a:lvl1pPr>
          </a:lstStyle>
          <a:p>
            <a:pPr marL="0" indent="0" algn="l" rtl="0"/>
            <a:r>
              <a:rPr lang="en-US" altLang="ko-KR" sz="4000" b="1" dirty="0"/>
              <a:t>1. </a:t>
            </a:r>
            <a:r>
              <a:rPr lang="ko-KR" altLang="en-US" sz="4000" b="1" dirty="0"/>
              <a:t>프로젝트 개요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2146562-A7E8-46F3-9621-C0A4027C8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5</a:t>
            </a:fld>
            <a:endParaRPr 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604560-EDDB-4DFD-9471-EFF00C472D0A}"/>
              </a:ext>
            </a:extLst>
          </p:cNvPr>
          <p:cNvSpPr txBox="1"/>
          <p:nvPr/>
        </p:nvSpPr>
        <p:spPr>
          <a:xfrm>
            <a:off x="8640972" y="5995234"/>
            <a:ext cx="104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나머지</a:t>
            </a: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93382CC2-72E9-4790-A9A8-64B8D1CC18CD}"/>
              </a:ext>
            </a:extLst>
          </p:cNvPr>
          <p:cNvSpPr/>
          <p:nvPr/>
        </p:nvSpPr>
        <p:spPr>
          <a:xfrm>
            <a:off x="4331804" y="1840335"/>
            <a:ext cx="6408712" cy="2226185"/>
          </a:xfrm>
          <a:prstGeom prst="wedgeRoundRectCallout">
            <a:avLst>
              <a:gd name="adj1" fmla="val -60732"/>
              <a:gd name="adj2" fmla="val 87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rgbClr val="002060"/>
                </a:solidFill>
              </a:rPr>
              <a:t>오토바이만을 위한</a:t>
            </a:r>
            <a:r>
              <a:rPr lang="ko-KR" altLang="en-US" dirty="0">
                <a:solidFill>
                  <a:schemeClr val="tx1"/>
                </a:solidFill>
              </a:rPr>
              <a:t> 플랫폼이 </a:t>
            </a:r>
            <a:r>
              <a:rPr lang="ko-KR" altLang="en-US" dirty="0" smtClean="0">
                <a:solidFill>
                  <a:schemeClr val="tx1"/>
                </a:solidFill>
              </a:rPr>
              <a:t>거의 없다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tx1"/>
                </a:solidFill>
              </a:rPr>
              <a:t> 일반 어플리케이션은 </a:t>
            </a:r>
            <a:r>
              <a:rPr lang="ko-KR" altLang="en-US" b="1" dirty="0">
                <a:solidFill>
                  <a:srgbClr val="002060"/>
                </a:solidFill>
              </a:rPr>
              <a:t>오토바이 설정</a:t>
            </a:r>
            <a:r>
              <a:rPr lang="ko-KR" altLang="en-US" dirty="0">
                <a:solidFill>
                  <a:schemeClr val="tx1"/>
                </a:solidFill>
              </a:rPr>
              <a:t>을 해야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tx1"/>
                </a:solidFill>
              </a:rPr>
              <a:t> 오토바이에 </a:t>
            </a:r>
            <a:r>
              <a:rPr lang="ko-KR" altLang="en-US" b="1" dirty="0">
                <a:solidFill>
                  <a:srgbClr val="002060"/>
                </a:solidFill>
              </a:rPr>
              <a:t>필요한 정보만</a:t>
            </a:r>
            <a:r>
              <a:rPr lang="ko-KR" altLang="en-US" dirty="0">
                <a:solidFill>
                  <a:schemeClr val="tx1"/>
                </a:solidFill>
              </a:rPr>
              <a:t> 볼 수 있으면 좋겠다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A0C91854-00AB-402B-B890-111B410EF86C}"/>
              </a:ext>
            </a:extLst>
          </p:cNvPr>
          <p:cNvSpPr/>
          <p:nvPr/>
        </p:nvSpPr>
        <p:spPr>
          <a:xfrm>
            <a:off x="1737060" y="4560351"/>
            <a:ext cx="5763096" cy="1708380"/>
          </a:xfrm>
          <a:prstGeom prst="wedgeRoundRectCallout">
            <a:avLst>
              <a:gd name="adj1" fmla="val 59668"/>
              <a:gd name="adj2" fmla="val 750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tx1"/>
                </a:solidFill>
              </a:rPr>
              <a:t>일반 플랫폼은 </a:t>
            </a:r>
            <a:r>
              <a:rPr lang="ko-KR" altLang="en-US" b="1" dirty="0">
                <a:solidFill>
                  <a:srgbClr val="C00000"/>
                </a:solidFill>
              </a:rPr>
              <a:t>정보가 너무 많을 것이다</a:t>
            </a:r>
            <a:r>
              <a:rPr lang="en-US" altLang="ko-KR" dirty="0">
                <a:solidFill>
                  <a:srgbClr val="C00000"/>
                </a:solidFill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tx1"/>
                </a:solidFill>
              </a:rPr>
              <a:t>조금 더 </a:t>
            </a:r>
            <a:r>
              <a:rPr lang="ko-KR" altLang="en-US" b="1" dirty="0">
                <a:solidFill>
                  <a:srgbClr val="C00000"/>
                </a:solidFill>
              </a:rPr>
              <a:t>단순하고 직관적</a:t>
            </a:r>
            <a:r>
              <a:rPr lang="ko-KR" altLang="en-US" dirty="0">
                <a:solidFill>
                  <a:schemeClr val="tx1"/>
                </a:solidFill>
              </a:rPr>
              <a:t>이면 좋지 않을까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B2E531E-201A-4FDF-B213-895821945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960" y="4712640"/>
            <a:ext cx="1802656" cy="13379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075FE13-53EC-4696-B840-2461C4871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584" y="2264368"/>
            <a:ext cx="1653728" cy="14763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6D0A2E7-59D6-4075-A77D-FEA51A7F4DA4}"/>
              </a:ext>
            </a:extLst>
          </p:cNvPr>
          <p:cNvSpPr txBox="1"/>
          <p:nvPr/>
        </p:nvSpPr>
        <p:spPr>
          <a:xfrm>
            <a:off x="1776252" y="3861886"/>
            <a:ext cx="1621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조원</a:t>
            </a:r>
            <a:r>
              <a:rPr lang="ko-KR" altLang="en-US" b="1" dirty="0"/>
              <a:t> 한기석</a:t>
            </a:r>
          </a:p>
        </p:txBody>
      </p:sp>
      <p:sp>
        <p:nvSpPr>
          <p:cNvPr id="25" name="텍스트 상자 12487">
            <a:extLst>
              <a:ext uri="{FF2B5EF4-FFF2-40B4-BE49-F238E27FC236}">
                <a16:creationId xmlns:a16="http://schemas.microsoft.com/office/drawing/2014/main" id="{BBC2E14D-29A4-4124-9623-CEDCE7CAEFDE}"/>
              </a:ext>
            </a:extLst>
          </p:cNvPr>
          <p:cNvSpPr txBox="1">
            <a:spLocks/>
          </p:cNvSpPr>
          <p:nvPr/>
        </p:nvSpPr>
        <p:spPr>
          <a:xfrm>
            <a:off x="839416" y="1140871"/>
            <a:ext cx="10467782" cy="49577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lnSpc>
                <a:spcPct val="150000"/>
              </a:lnSpc>
            </a:pPr>
            <a:r>
              <a:rPr lang="en-US" sz="2000" b="1" dirty="0">
                <a:latin typeface="맑은 고딕" charset="0"/>
                <a:ea typeface="맑은 고딕" charset="0"/>
              </a:rPr>
              <a:t>4) </a:t>
            </a:r>
            <a:r>
              <a:rPr lang="ko-KR" altLang="en-US" sz="2000" b="1" dirty="0">
                <a:latin typeface="맑은 고딕" charset="0"/>
                <a:ea typeface="맑은 고딕" charset="0"/>
              </a:rPr>
              <a:t>주제선정 및 필요성</a:t>
            </a:r>
            <a:endParaRPr lang="ko-KR" altLang="en-US" sz="2000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97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104025"/>
            <a:ext cx="7810227" cy="4945397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875306"/>
              </p:ext>
            </p:extLst>
          </p:nvPr>
        </p:nvGraphicFramePr>
        <p:xfrm>
          <a:off x="8622665" y="476885"/>
          <a:ext cx="3450590" cy="359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82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게시글</a:t>
                      </a: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개 </a:t>
                      </a:r>
                      <a:r>
                        <a:rPr lang="ko-KR" altLang="en-US" sz="850" b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페이지네이션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</a:rPr>
              <a:t>자유게시판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98D0E1-7A70-4229-BF27-821A4DA6A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50</a:t>
            </a:fld>
            <a:endParaRPr lang="ko-KR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/>
              <a:t>자유게시판</a:t>
            </a:r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3833417" y="5399118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3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43" y="772771"/>
            <a:ext cx="8134970" cy="5633417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878884"/>
              </p:ext>
            </p:extLst>
          </p:nvPr>
        </p:nvGraphicFramePr>
        <p:xfrm>
          <a:off x="8622665" y="476885"/>
          <a:ext cx="3450590" cy="1061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게시글 등록 팝업 생성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내용 입력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게시글 등록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</a:rPr>
              <a:t>게시글 등록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98D0E1-7A70-4229-BF27-821A4DA6A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51</a:t>
            </a:fld>
            <a:endParaRPr lang="ko-KR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/>
              <a:t>자유게시판</a:t>
            </a:r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1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1416797" y="4725144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③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2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1404440" y="1962562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3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1768833" y="1628800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55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13" y="747865"/>
            <a:ext cx="8127954" cy="5472606"/>
          </a:xfrm>
          <a:prstGeom prst="rect">
            <a:avLst/>
          </a:prstGeom>
        </p:spPr>
      </p:pic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</a:rPr>
              <a:t>게시글 조회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98D0E1-7A70-4229-BF27-821A4DA6A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52</a:t>
            </a:fld>
            <a:endParaRPr lang="ko-KR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/>
              <a:t>자유게시판</a:t>
            </a:r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005"/>
              </p:ext>
            </p:extLst>
          </p:nvPr>
        </p:nvGraphicFramePr>
        <p:xfrm>
          <a:off x="8622665" y="476885"/>
          <a:ext cx="3450590" cy="353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수정</a:t>
                      </a: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삭제는 등록한 사람의 </a:t>
                      </a: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로만 </a:t>
                      </a: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가능</a:t>
                      </a:r>
                      <a:endParaRPr lang="en-US" altLang="ko-KR" sz="850" b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3436470" y="5085184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32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127" y="667434"/>
            <a:ext cx="2582635" cy="550031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222" y="727079"/>
            <a:ext cx="2569205" cy="544066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544797"/>
              </p:ext>
            </p:extLst>
          </p:nvPr>
        </p:nvGraphicFramePr>
        <p:xfrm>
          <a:off x="8622665" y="476885"/>
          <a:ext cx="3450590" cy="176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just" defTabSz="91440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i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게시글</a:t>
                      </a: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50" b="0" i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카테고리별</a:t>
                      </a: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필터 기능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조건 검색 기능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게시글 등록 기능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타이틀 클릭 시 오름차순</a:t>
                      </a:r>
                      <a:r>
                        <a:rPr lang="en-US" altLang="ko-KR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내림차순 정렬</a:t>
                      </a:r>
                      <a:endParaRPr lang="ko-KR" altLang="en-US" sz="85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328741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i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게시글</a:t>
                      </a: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등록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6988035"/>
                  </a:ext>
                </a:extLst>
              </a:tr>
            </a:tbl>
          </a:graphicData>
        </a:graphic>
      </p:graphicFrame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</a:rPr>
              <a:t>자유게시판</a:t>
            </a:r>
            <a:r>
              <a:rPr lang="en-US" altLang="ko-KR" sz="1000" dirty="0">
                <a:solidFill>
                  <a:schemeClr val="tx1"/>
                </a:solidFill>
              </a:rPr>
              <a:t> / </a:t>
            </a:r>
            <a:r>
              <a:rPr lang="ko-KR" altLang="en-US" sz="1000" dirty="0">
                <a:solidFill>
                  <a:schemeClr val="tx1"/>
                </a:solidFill>
              </a:rPr>
              <a:t>게시글 등록 </a:t>
            </a:r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ko-KR" altLang="en-US" sz="1000" dirty="0">
                <a:solidFill>
                  <a:schemeClr val="tx1"/>
                </a:solidFill>
              </a:rPr>
              <a:t>반응형 웹</a:t>
            </a:r>
            <a:r>
              <a:rPr lang="en-US" altLang="ko-KR" sz="1000" dirty="0">
                <a:solidFill>
                  <a:schemeClr val="tx1"/>
                </a:solidFill>
              </a:rPr>
              <a:t>]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7" name="슬라이드 번호 개체 틀 8">
            <a:extLst>
              <a:ext uri="{FF2B5EF4-FFF2-40B4-BE49-F238E27FC236}">
                <a16:creationId xmlns:a16="http://schemas.microsoft.com/office/drawing/2014/main" id="{D9B6A1C2-D1B2-4039-82BB-DBD1CC1C0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53</a:t>
            </a:fld>
            <a:endParaRPr lang="ko-KR" dirty="0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/>
              <a:t>자유게시판 </a:t>
            </a:r>
            <a:r>
              <a:rPr lang="en-US" altLang="ko-KR" sz="1000" b="1" dirty="0"/>
              <a:t>[</a:t>
            </a:r>
            <a:r>
              <a:rPr lang="ko-KR" altLang="en-US" sz="1000" b="1" dirty="0"/>
              <a:t>반응형 웹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1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5078683" y="1628800"/>
            <a:ext cx="426720" cy="3403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⑤</a:t>
            </a:r>
            <a:r>
              <a:rPr sz="14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8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1671381" y="3277494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④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9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3771190" y="2572126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③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0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1697765" y="2572127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1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1775520" y="2266784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43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669" y="778237"/>
            <a:ext cx="2611934" cy="5615302"/>
          </a:xfrm>
          <a:prstGeom prst="rect">
            <a:avLst/>
          </a:prstGeom>
        </p:spPr>
      </p:pic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</a:rPr>
              <a:t>게시글 조회 </a:t>
            </a:r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ko-KR" altLang="en-US" sz="1000" dirty="0">
                <a:solidFill>
                  <a:schemeClr val="tx1"/>
                </a:solidFill>
              </a:rPr>
              <a:t>반응형 웹</a:t>
            </a:r>
            <a:r>
              <a:rPr lang="en-US" altLang="ko-KR" sz="1000" dirty="0">
                <a:solidFill>
                  <a:schemeClr val="tx1"/>
                </a:solidFill>
              </a:rPr>
              <a:t>]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/>
              <a:t>자유게시판 </a:t>
            </a:r>
            <a:r>
              <a:rPr lang="en-US" altLang="ko-KR" sz="1000" b="1" dirty="0"/>
              <a:t>[</a:t>
            </a:r>
            <a:r>
              <a:rPr lang="ko-KR" altLang="en-US" sz="1000" b="1" dirty="0"/>
              <a:t>반응형 웹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6" name="슬라이드 번호 개체 틀 8">
            <a:extLst>
              <a:ext uri="{FF2B5EF4-FFF2-40B4-BE49-F238E27FC236}">
                <a16:creationId xmlns:a16="http://schemas.microsoft.com/office/drawing/2014/main" id="{CCA2F8D9-23C6-4078-AAFA-A65EE87BD9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0336" y="6226810"/>
            <a:ext cx="2743200" cy="365125"/>
          </a:xfrm>
        </p:spPr>
        <p:txBody>
          <a:bodyPr/>
          <a:lstStyle/>
          <a:p>
            <a:fld id="{4DA364A9-1D61-454E-A9F8-9DE8081036C8}" type="slidenum">
              <a:rPr lang="en-US" altLang="ko-KR" smtClean="0"/>
              <a:pPr/>
              <a:t>54</a:t>
            </a:fld>
            <a:endParaRPr lang="ko-KR" dirty="0"/>
          </a:p>
        </p:txBody>
      </p:sp>
      <p:sp>
        <p:nvSpPr>
          <p:cNvPr id="62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3098578" y="5301208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93632"/>
              </p:ext>
            </p:extLst>
          </p:nvPr>
        </p:nvGraphicFramePr>
        <p:xfrm>
          <a:off x="8622665" y="476885"/>
          <a:ext cx="3450590" cy="402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수정</a:t>
                      </a: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삭제는 등록한 사람의 </a:t>
                      </a: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로만 </a:t>
                      </a: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가능하도록</a:t>
                      </a:r>
                      <a:endParaRPr lang="en-US" altLang="ko-KR" sz="850" b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구현에정</a:t>
                      </a:r>
                      <a:endParaRPr lang="en-US" altLang="ko-KR" sz="850" b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52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80" y="803717"/>
            <a:ext cx="8098507" cy="5217184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861066"/>
              </p:ext>
            </p:extLst>
          </p:nvPr>
        </p:nvGraphicFramePr>
        <p:xfrm>
          <a:off x="8622665" y="476885"/>
          <a:ext cx="3450590" cy="3572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나의 기본 정보 출력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 smtClean="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2</a:t>
                      </a:r>
                      <a:endParaRPr lang="ko-KR" altLang="en-US" sz="850" b="0" kern="1200" dirty="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메뉴 선택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492864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정보수정 기능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관심 주유소 출력</a:t>
                      </a:r>
                      <a:endParaRPr lang="en-US" altLang="ko-KR" sz="850" b="0" i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1" i="0" kern="1200" dirty="0" smtClean="0">
                          <a:solidFill>
                            <a:srgbClr val="C00000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850" b="1" i="0" kern="1200" dirty="0" smtClean="0">
                          <a:solidFill>
                            <a:srgbClr val="C00000"/>
                          </a:solidFill>
                          <a:latin typeface="맑은 고딕" charset="0"/>
                          <a:ea typeface="맑은 고딕" charset="0"/>
                        </a:rPr>
                        <a:t>시간부족으로 </a:t>
                      </a:r>
                      <a:r>
                        <a:rPr lang="ko-KR" altLang="en-US" sz="850" b="1" i="0" kern="1200" dirty="0" err="1" smtClean="0">
                          <a:solidFill>
                            <a:srgbClr val="C00000"/>
                          </a:solidFill>
                          <a:latin typeface="맑은 고딕" charset="0"/>
                          <a:ea typeface="맑은 고딕" charset="0"/>
                        </a:rPr>
                        <a:t>구현실패</a:t>
                      </a:r>
                      <a:r>
                        <a:rPr lang="en-US" altLang="ko-KR" sz="850" b="1" i="0" kern="1200" dirty="0" smtClean="0">
                          <a:solidFill>
                            <a:srgbClr val="C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850" b="1" i="0" kern="1200" dirty="0">
                        <a:solidFill>
                          <a:srgbClr val="C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850" kern="12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구현실패로</a:t>
                      </a:r>
                      <a:r>
                        <a:rPr lang="ko-KR" altLang="en-US" sz="850" kern="12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인해 대체 이미지 등록</a:t>
                      </a:r>
                      <a:endParaRPr lang="ko-KR" altLang="en-US" sz="85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328741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850" kern="12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저장한 목적지 </a:t>
                      </a:r>
                      <a:r>
                        <a:rPr lang="ko-KR" altLang="en-US" sz="85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출력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336451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850" kern="12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저장한 목적지 삭제</a:t>
                      </a:r>
                      <a:endParaRPr lang="ko-KR" altLang="en-US" sz="85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30799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85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주유기록  등록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079624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850" kern="12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월별 </a:t>
                      </a:r>
                      <a:r>
                        <a:rPr lang="ko-KR" altLang="en-US" sz="85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주유기록 차트로 생성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943399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85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월별 주유기록 목록으로 출력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8092636"/>
                  </a:ext>
                </a:extLst>
              </a:tr>
            </a:tbl>
          </a:graphicData>
        </a:graphic>
      </p:graphicFrame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98D0E1-7A70-4229-BF27-821A4DA6A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55</a:t>
            </a:fld>
            <a:endParaRPr lang="ko-KR" dirty="0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/>
              <a:t>마이페이지</a:t>
            </a:r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3899676" y="2076240"/>
            <a:ext cx="426720" cy="3403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⑤</a:t>
            </a:r>
            <a:r>
              <a:rPr sz="14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32">
            <a:extLst>
              <a:ext uri="{FF2B5EF4-FFF2-40B4-BE49-F238E27FC236}">
                <a16:creationId xmlns:a16="http://schemas.microsoft.com/office/drawing/2014/main" id="{14745D19-C157-4937-B92C-9E0CBD55C5D7}"/>
              </a:ext>
            </a:extLst>
          </p:cNvPr>
          <p:cNvSpPr txBox="1">
            <a:spLocks/>
          </p:cNvSpPr>
          <p:nvPr/>
        </p:nvSpPr>
        <p:spPr>
          <a:xfrm>
            <a:off x="1830629" y="3845775"/>
            <a:ext cx="426720" cy="3403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⑥</a:t>
            </a:r>
            <a:r>
              <a:rPr sz="14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32">
            <a:extLst>
              <a:ext uri="{FF2B5EF4-FFF2-40B4-BE49-F238E27FC236}">
                <a16:creationId xmlns:a16="http://schemas.microsoft.com/office/drawing/2014/main" id="{CB60798A-FB65-45C9-8713-0609B605E70B}"/>
              </a:ext>
            </a:extLst>
          </p:cNvPr>
          <p:cNvSpPr txBox="1">
            <a:spLocks/>
          </p:cNvSpPr>
          <p:nvPr/>
        </p:nvSpPr>
        <p:spPr>
          <a:xfrm>
            <a:off x="4214870" y="4300261"/>
            <a:ext cx="426720" cy="3403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⑦</a:t>
            </a:r>
            <a:r>
              <a:rPr sz="14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32">
            <a:extLst>
              <a:ext uri="{FF2B5EF4-FFF2-40B4-BE49-F238E27FC236}">
                <a16:creationId xmlns:a16="http://schemas.microsoft.com/office/drawing/2014/main" id="{555A8C17-C721-4924-BB6C-EAC990081233}"/>
              </a:ext>
            </a:extLst>
          </p:cNvPr>
          <p:cNvSpPr txBox="1">
            <a:spLocks/>
          </p:cNvSpPr>
          <p:nvPr/>
        </p:nvSpPr>
        <p:spPr>
          <a:xfrm>
            <a:off x="7248128" y="1412776"/>
            <a:ext cx="426720" cy="3403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⑧</a:t>
            </a:r>
            <a:r>
              <a:rPr sz="14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32">
            <a:extLst>
              <a:ext uri="{FF2B5EF4-FFF2-40B4-BE49-F238E27FC236}">
                <a16:creationId xmlns:a16="http://schemas.microsoft.com/office/drawing/2014/main" id="{FF7B1FB1-A410-4678-9479-2ED9199C0C41}"/>
              </a:ext>
            </a:extLst>
          </p:cNvPr>
          <p:cNvSpPr txBox="1">
            <a:spLocks/>
          </p:cNvSpPr>
          <p:nvPr/>
        </p:nvSpPr>
        <p:spPr>
          <a:xfrm>
            <a:off x="5145445" y="1763453"/>
            <a:ext cx="426720" cy="3403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⑨</a:t>
            </a:r>
            <a:r>
              <a:rPr sz="14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32">
            <a:extLst>
              <a:ext uri="{FF2B5EF4-FFF2-40B4-BE49-F238E27FC236}">
                <a16:creationId xmlns:a16="http://schemas.microsoft.com/office/drawing/2014/main" id="{9B6D10BD-E753-4B09-9416-3330B6A58471}"/>
              </a:ext>
            </a:extLst>
          </p:cNvPr>
          <p:cNvSpPr txBox="1">
            <a:spLocks/>
          </p:cNvSpPr>
          <p:nvPr/>
        </p:nvSpPr>
        <p:spPr>
          <a:xfrm>
            <a:off x="5176678" y="2905264"/>
            <a:ext cx="426720" cy="3403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⑩</a:t>
            </a:r>
            <a:r>
              <a:rPr sz="14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1830629" y="1412776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④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276378" y="4942000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③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276378" y="4422181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284062" y="3168182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09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50" y="810620"/>
            <a:ext cx="8430015" cy="5637781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05061"/>
              </p:ext>
            </p:extLst>
          </p:nvPr>
        </p:nvGraphicFramePr>
        <p:xfrm>
          <a:off x="8622665" y="476885"/>
          <a:ext cx="3450590" cy="707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내가 쓴 글 출력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글 삭제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98D0E1-7A70-4229-BF27-821A4DA6A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56</a:t>
            </a:fld>
            <a:endParaRPr lang="ko-KR" dirty="0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/>
              <a:t>마이페이지</a:t>
            </a:r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7536160" y="2053485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1830629" y="2053486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26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67" y="656400"/>
            <a:ext cx="8047173" cy="5502612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220751"/>
              </p:ext>
            </p:extLst>
          </p:nvPr>
        </p:nvGraphicFramePr>
        <p:xfrm>
          <a:off x="8622665" y="476885"/>
          <a:ext cx="3450590" cy="1061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정보수정 팝업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수정사항 입력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수정완료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</a:rPr>
              <a:t>정보수정</a:t>
            </a:r>
          </a:p>
        </p:txBody>
      </p:sp>
      <p:sp>
        <p:nvSpPr>
          <p:cNvPr id="82" name="슬라이드 번호 개체 틀 8">
            <a:extLst>
              <a:ext uri="{FF2B5EF4-FFF2-40B4-BE49-F238E27FC236}">
                <a16:creationId xmlns:a16="http://schemas.microsoft.com/office/drawing/2014/main" id="{C2CAB45B-65EA-4101-9B61-B64E5A76B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57</a:t>
            </a:fld>
            <a:endParaRPr lang="ko-KR" dirty="0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/>
              <a:t>마이페이지</a:t>
            </a:r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2859501" y="5157192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③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2867234" y="1552298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3379766" y="1368687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57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75" y="843864"/>
            <a:ext cx="8154909" cy="5170778"/>
          </a:xfrm>
          <a:prstGeom prst="rect">
            <a:avLst/>
          </a:prstGeom>
        </p:spPr>
      </p:pic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</a:rPr>
              <a:t>주유기록 등록</a:t>
            </a:r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/>
              <a:t>마이페이지</a:t>
            </a:r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4" name="슬라이드 번호 개체 틀 8">
            <a:extLst>
              <a:ext uri="{FF2B5EF4-FFF2-40B4-BE49-F238E27FC236}">
                <a16:creationId xmlns:a16="http://schemas.microsoft.com/office/drawing/2014/main" id="{0366FE05-618B-44BF-9CC2-D5D097FDE80A}"/>
              </a:ext>
            </a:extLst>
          </p:cNvPr>
          <p:cNvSpPr txBox="1">
            <a:spLocks/>
          </p:cNvSpPr>
          <p:nvPr/>
        </p:nvSpPr>
        <p:spPr>
          <a:xfrm>
            <a:off x="9120336" y="622681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Autofit/>
          </a:bodyPr>
          <a:lstStyle>
            <a:defPPr>
              <a:defRPr lang="ko-KR"/>
            </a:defPPr>
            <a:lvl1pPr marL="0" indent="0" algn="r" defTabSz="914400" rtl="0" eaLnBrk="1" latinLnBrk="1" hangingPunct="1">
              <a:buFontTx/>
              <a:buNone/>
              <a:defRPr lang="en-GB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A364A9-1D61-454E-A9F8-9DE8081036C8}" type="slidenum">
              <a:rPr lang="en-US" altLang="ko-KR" smtClean="0"/>
              <a:pPr/>
              <a:t>58</a:t>
            </a:fld>
            <a:endParaRPr lang="ko-KR" dirty="0"/>
          </a:p>
        </p:txBody>
      </p:sp>
      <p:sp>
        <p:nvSpPr>
          <p:cNvPr id="27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3165092" y="2708920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448539"/>
              </p:ext>
            </p:extLst>
          </p:nvPr>
        </p:nvGraphicFramePr>
        <p:xfrm>
          <a:off x="8622665" y="476885"/>
          <a:ext cx="3450590" cy="387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주유기록</a:t>
                      </a: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입력</a:t>
                      </a:r>
                      <a:endParaRPr lang="en-US" altLang="ko-KR" sz="850" b="0" i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장소 및 금액은 </a:t>
                      </a:r>
                      <a:r>
                        <a:rPr lang="ko-KR" altLang="en-US" sz="850" b="0" i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수기입력</a:t>
                      </a:r>
                      <a:r>
                        <a:rPr lang="en-US" altLang="ko-KR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85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34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927" y="966135"/>
            <a:ext cx="2490850" cy="52606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980" y="966135"/>
            <a:ext cx="2424283" cy="5211878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626303"/>
              </p:ext>
            </p:extLst>
          </p:nvPr>
        </p:nvGraphicFramePr>
        <p:xfrm>
          <a:off x="8622665" y="476885"/>
          <a:ext cx="3450590" cy="707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나의 기본 정보 출력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정보수정 기능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>
              <a:buFontTx/>
              <a:buNone/>
            </a:pPr>
            <a:r>
              <a:rPr lang="ko-KR" altLang="en-US" sz="1000" b="1" dirty="0">
                <a:solidFill>
                  <a:schemeClr val="tx1"/>
                </a:solidFill>
              </a:rPr>
              <a:t>마이페이지 </a:t>
            </a:r>
            <a:r>
              <a:rPr lang="en-US" altLang="ko-KR" sz="1000" b="1" dirty="0">
                <a:solidFill>
                  <a:schemeClr val="tx1"/>
                </a:solidFill>
              </a:rPr>
              <a:t>/ </a:t>
            </a:r>
            <a:r>
              <a:rPr lang="ko-KR" altLang="en-US" sz="1000" b="1" dirty="0">
                <a:solidFill>
                  <a:schemeClr val="tx1"/>
                </a:solidFill>
              </a:rPr>
              <a:t>정보수정 </a:t>
            </a:r>
            <a:r>
              <a:rPr lang="en-US" altLang="ko-KR" sz="1000" b="1" dirty="0">
                <a:solidFill>
                  <a:schemeClr val="tx1"/>
                </a:solidFill>
              </a:rPr>
              <a:t>[</a:t>
            </a:r>
            <a:r>
              <a:rPr lang="ko-KR" altLang="en-US" sz="1000" b="1" dirty="0">
                <a:solidFill>
                  <a:schemeClr val="tx1"/>
                </a:solidFill>
              </a:rPr>
              <a:t>반응형 웹</a:t>
            </a:r>
            <a:r>
              <a:rPr lang="en-US" altLang="ko-KR" sz="1000" b="1" dirty="0">
                <a:solidFill>
                  <a:schemeClr val="tx1"/>
                </a:solidFill>
              </a:rPr>
              <a:t>]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44" name="슬라이드 번호 개체 틀 8">
            <a:extLst>
              <a:ext uri="{FF2B5EF4-FFF2-40B4-BE49-F238E27FC236}">
                <a16:creationId xmlns:a16="http://schemas.microsoft.com/office/drawing/2014/main" id="{994A8586-C09B-41E6-AE37-04C1DAA2F9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59</a:t>
            </a:fld>
            <a:endParaRPr lang="ko-KR" dirty="0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/>
              <a:t>마이페이지 </a:t>
            </a:r>
            <a:r>
              <a:rPr lang="en-US" altLang="ko-KR" sz="1000" b="1" dirty="0"/>
              <a:t>[</a:t>
            </a:r>
            <a:r>
              <a:rPr lang="ko-KR" altLang="en-US" sz="1000" b="1" dirty="0"/>
              <a:t>반응형 웹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4511981" y="1545640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2002699" y="2132856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80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9"/>
          <p:cNvSpPr txBox="1">
            <a:spLocks noGrp="1"/>
          </p:cNvSpPr>
          <p:nvPr>
            <p:ph type="title"/>
          </p:nvPr>
        </p:nvSpPr>
        <p:spPr>
          <a:xfrm>
            <a:off x="452755" y="226041"/>
            <a:ext cx="11426190" cy="612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>
              <a:buFontTx/>
              <a:buNone/>
              <a:defRPr lang="en-GB" altLang="en-US" sz="2800">
                <a:solidFill>
                  <a:schemeClr val="tx1"/>
                </a:solidFill>
              </a:defRPr>
            </a:lvl1pPr>
          </a:lstStyle>
          <a:p>
            <a:pPr marL="0" indent="0" algn="l" rtl="0"/>
            <a:r>
              <a:rPr lang="en-US" altLang="ko-KR" sz="4000" b="1" dirty="0"/>
              <a:t>1. </a:t>
            </a:r>
            <a:r>
              <a:rPr lang="ko-KR" altLang="en-US" sz="4000" b="1" dirty="0"/>
              <a:t>프로젝트 개요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2146562-A7E8-46F3-9621-C0A4027C8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6</a:t>
            </a:fld>
            <a:endParaRPr lang="ko-KR" dirty="0"/>
          </a:p>
        </p:txBody>
      </p:sp>
      <p:sp>
        <p:nvSpPr>
          <p:cNvPr id="25" name="텍스트 상자 12487">
            <a:extLst>
              <a:ext uri="{FF2B5EF4-FFF2-40B4-BE49-F238E27FC236}">
                <a16:creationId xmlns:a16="http://schemas.microsoft.com/office/drawing/2014/main" id="{BBC2E14D-29A4-4124-9623-CEDCE7CAEFDE}"/>
              </a:ext>
            </a:extLst>
          </p:cNvPr>
          <p:cNvSpPr txBox="1">
            <a:spLocks/>
          </p:cNvSpPr>
          <p:nvPr/>
        </p:nvSpPr>
        <p:spPr>
          <a:xfrm>
            <a:off x="839416" y="1140871"/>
            <a:ext cx="10467782" cy="49577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lnSpc>
                <a:spcPct val="150000"/>
              </a:lnSpc>
            </a:pPr>
            <a:r>
              <a:rPr lang="en-US" sz="2000" b="1" dirty="0">
                <a:latin typeface="맑은 고딕" charset="0"/>
                <a:ea typeface="맑은 고딕" charset="0"/>
              </a:rPr>
              <a:t>5) </a:t>
            </a:r>
            <a:r>
              <a:rPr lang="ko-KR" altLang="en-US" sz="2000" b="1" dirty="0">
                <a:latin typeface="맑은 고딕" charset="0"/>
                <a:ea typeface="맑은 고딕" charset="0"/>
              </a:rPr>
              <a:t>주요 개발 방향</a:t>
            </a:r>
            <a:endParaRPr lang="ko-KR" altLang="en-US" sz="2000" dirty="0">
              <a:latin typeface="맑은 고딕" charset="0"/>
              <a:ea typeface="맑은 고딕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9C6D0AD-FC61-412A-909A-CC5BC89FB0A5}"/>
              </a:ext>
            </a:extLst>
          </p:cNvPr>
          <p:cNvSpPr/>
          <p:nvPr/>
        </p:nvSpPr>
        <p:spPr>
          <a:xfrm>
            <a:off x="983432" y="1881624"/>
            <a:ext cx="4536504" cy="4536504"/>
          </a:xfrm>
          <a:prstGeom prst="roundRect">
            <a:avLst>
              <a:gd name="adj" fmla="val 8898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BEA7004-3C89-4006-9E79-8EEBD318399C}"/>
              </a:ext>
            </a:extLst>
          </p:cNvPr>
          <p:cNvSpPr/>
          <p:nvPr/>
        </p:nvSpPr>
        <p:spPr>
          <a:xfrm>
            <a:off x="5699956" y="3933056"/>
            <a:ext cx="576064" cy="49449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093AF89-CCC8-4064-849B-73F100720BD0}"/>
              </a:ext>
            </a:extLst>
          </p:cNvPr>
          <p:cNvCxnSpPr/>
          <p:nvPr/>
        </p:nvCxnSpPr>
        <p:spPr>
          <a:xfrm>
            <a:off x="983432" y="2996952"/>
            <a:ext cx="4536504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B540D1A-6514-4408-97D2-2EDEA3A7D8A4}"/>
              </a:ext>
            </a:extLst>
          </p:cNvPr>
          <p:cNvSpPr txBox="1"/>
          <p:nvPr/>
        </p:nvSpPr>
        <p:spPr>
          <a:xfrm>
            <a:off x="1298948" y="3476782"/>
            <a:ext cx="3900400" cy="22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자동차가 기본으로 설정되어 </a:t>
            </a:r>
            <a:r>
              <a:rPr lang="ko-KR" altLang="en-US" sz="2000" b="1" dirty="0">
                <a:solidFill>
                  <a:srgbClr val="C00000"/>
                </a:solidFill>
              </a:rPr>
              <a:t>이륜차 조건 설정</a:t>
            </a:r>
            <a:r>
              <a:rPr lang="ko-KR" altLang="en-US" sz="2000" dirty="0">
                <a:solidFill>
                  <a:srgbClr val="C00000"/>
                </a:solidFill>
              </a:rPr>
              <a:t> </a:t>
            </a:r>
            <a:r>
              <a:rPr lang="ko-KR" altLang="en-US" sz="2000" dirty="0"/>
              <a:t>필요 </a:t>
            </a:r>
            <a:endParaRPr lang="en-US" altLang="ko-KR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기능과 정보가 </a:t>
            </a:r>
            <a:r>
              <a:rPr lang="ko-KR" altLang="en-US" sz="2000" b="1" dirty="0">
                <a:solidFill>
                  <a:srgbClr val="C00000"/>
                </a:solidFill>
              </a:rPr>
              <a:t>너무 많음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경유</a:t>
            </a:r>
            <a:r>
              <a:rPr lang="en-US" altLang="ko-KR" sz="2000" dirty="0"/>
              <a:t>, </a:t>
            </a:r>
            <a:r>
              <a:rPr lang="ko-KR" altLang="en-US" sz="2000" dirty="0"/>
              <a:t>등유 등 </a:t>
            </a:r>
            <a:r>
              <a:rPr lang="ko-KR" altLang="en-US" sz="2000" b="1" dirty="0">
                <a:solidFill>
                  <a:srgbClr val="C00000"/>
                </a:solidFill>
              </a:rPr>
              <a:t>다른 정보 다수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6B75A47-1155-4494-A312-82A13BFE3F1B}"/>
              </a:ext>
            </a:extLst>
          </p:cNvPr>
          <p:cNvSpPr/>
          <p:nvPr/>
        </p:nvSpPr>
        <p:spPr>
          <a:xfrm>
            <a:off x="6456040" y="1864087"/>
            <a:ext cx="4536504" cy="4536504"/>
          </a:xfrm>
          <a:prstGeom prst="roundRect">
            <a:avLst>
              <a:gd name="adj" fmla="val 8898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965598D-38C7-4F9F-BE00-447DD6CBB1BE}"/>
              </a:ext>
            </a:extLst>
          </p:cNvPr>
          <p:cNvCxnSpPr/>
          <p:nvPr/>
        </p:nvCxnSpPr>
        <p:spPr>
          <a:xfrm>
            <a:off x="6456040" y="2996952"/>
            <a:ext cx="4536504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FBD265F-7A95-4CA9-9560-3E1E891BA9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529" y="2167194"/>
            <a:ext cx="2911727" cy="65881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7F1A7E0-4840-4DF7-B8B9-A91DF6ADCEB2}"/>
              </a:ext>
            </a:extLst>
          </p:cNvPr>
          <p:cNvSpPr txBox="1"/>
          <p:nvPr/>
        </p:nvSpPr>
        <p:spPr>
          <a:xfrm>
            <a:off x="7788188" y="2104863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rgbClr val="002060"/>
                </a:solidFill>
              </a:rPr>
              <a:t>BOBJAR</a:t>
            </a:r>
            <a:endParaRPr lang="ko-KR" altLang="en-US" sz="3600" b="1" dirty="0">
              <a:solidFill>
                <a:srgbClr val="002060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8145CD9-6BFA-47CC-8E02-0CB59A467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881" y="2167194"/>
            <a:ext cx="1298356" cy="64363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EF507F9-A919-4F09-BC77-21847AEF22CF}"/>
              </a:ext>
            </a:extLst>
          </p:cNvPr>
          <p:cNvSpPr txBox="1"/>
          <p:nvPr/>
        </p:nvSpPr>
        <p:spPr>
          <a:xfrm>
            <a:off x="6816080" y="3181887"/>
            <a:ext cx="38164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이륜차에게</a:t>
            </a:r>
            <a:r>
              <a:rPr lang="ko-KR" altLang="en-US" sz="2000" dirty="0" smtClean="0"/>
              <a:t> </a:t>
            </a:r>
            <a:r>
              <a:rPr lang="ko-KR" altLang="en-US" sz="2000" b="1" dirty="0"/>
              <a:t>필요한 </a:t>
            </a:r>
            <a:r>
              <a:rPr lang="ko-KR" altLang="en-US" sz="2000" b="1" dirty="0" smtClean="0"/>
              <a:t>정보</a:t>
            </a:r>
            <a:r>
              <a:rPr lang="ko-KR" altLang="en-US" sz="2000" dirty="0" smtClean="0"/>
              <a:t>만</a:t>
            </a:r>
            <a:r>
              <a:rPr lang="en-US" altLang="ko-KR" sz="2000" dirty="0" smtClean="0"/>
              <a:t>,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적절한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동</a:t>
            </a:r>
            <a:r>
              <a:rPr lang="ko-KR" altLang="en-US" sz="2000" dirty="0" smtClean="0"/>
              <a:t>선으로 목적지 추천</a:t>
            </a:r>
            <a:endParaRPr lang="en-US" altLang="ko-KR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 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반</a:t>
            </a:r>
            <a:r>
              <a:rPr lang="ko-KR" altLang="en-US" sz="2000" dirty="0" err="1" smtClean="0"/>
              <a:t>응형</a:t>
            </a:r>
            <a:r>
              <a:rPr lang="ko-KR" altLang="en-US" sz="2000" dirty="0" smtClean="0"/>
              <a:t> 웹 개발</a:t>
            </a:r>
            <a:endParaRPr lang="en-US" altLang="ko-KR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자</a:t>
            </a:r>
            <a:r>
              <a:rPr lang="ko-KR" altLang="en-US" sz="2000" dirty="0" smtClean="0"/>
              <a:t>연스러운 사용을 위해 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</a:t>
            </a:r>
            <a:r>
              <a:rPr lang="ko-KR" altLang="en-US" sz="2000" dirty="0" smtClean="0"/>
              <a:t>최대한 </a:t>
            </a:r>
            <a:r>
              <a:rPr lang="ko-KR" altLang="en-US" sz="2000" b="1" dirty="0"/>
              <a:t>단순</a:t>
            </a:r>
            <a:r>
              <a:rPr lang="ko-KR" altLang="en-US" sz="2000" dirty="0"/>
              <a:t>하고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/>
              <a:t>직관적</a:t>
            </a:r>
            <a:r>
              <a:rPr lang="ko-KR" altLang="en-US" sz="2000" dirty="0" smtClean="0"/>
              <a:t>으로</a:t>
            </a:r>
            <a:endParaRPr lang="en-US" altLang="ko-KR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1A7E0-4840-4DF7-B8B9-A91DF6ADCEB2}"/>
              </a:ext>
            </a:extLst>
          </p:cNvPr>
          <p:cNvSpPr txBox="1"/>
          <p:nvPr/>
        </p:nvSpPr>
        <p:spPr>
          <a:xfrm>
            <a:off x="6960096" y="5809983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002060"/>
                </a:solidFill>
              </a:rPr>
              <a:t>→ 라이더의 동반자가 되자</a:t>
            </a:r>
            <a:r>
              <a:rPr lang="en-US" altLang="ko-KR" sz="2000" b="1" dirty="0" smtClean="0">
                <a:solidFill>
                  <a:srgbClr val="002060"/>
                </a:solidFill>
              </a:rPr>
              <a:t>!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09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54" y="855143"/>
            <a:ext cx="2600122" cy="55226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910" y="887655"/>
            <a:ext cx="2806061" cy="5490119"/>
          </a:xfrm>
          <a:prstGeom prst="rect">
            <a:avLst/>
          </a:prstGeom>
          <a:ln>
            <a:solidFill>
              <a:srgbClr val="011E31"/>
            </a:solidFill>
          </a:ln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002742"/>
              </p:ext>
            </p:extLst>
          </p:nvPr>
        </p:nvGraphicFramePr>
        <p:xfrm>
          <a:off x="8622665" y="476885"/>
          <a:ext cx="3450590" cy="176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850" b="0" kern="12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관심주유소</a:t>
                      </a:r>
                      <a:r>
                        <a:rPr lang="ko-KR" altLang="en-US" sz="850" b="0" kern="12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출력</a:t>
                      </a:r>
                      <a:endParaRPr lang="en-US" altLang="ko-KR" sz="850" b="0" kern="1200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850" kern="1200" dirty="0" smtClean="0">
                          <a:solidFill>
                            <a:srgbClr val="C00000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850" kern="1200" dirty="0" smtClean="0">
                          <a:solidFill>
                            <a:srgbClr val="C00000"/>
                          </a:solidFill>
                          <a:latin typeface="맑은 고딕" charset="0"/>
                          <a:ea typeface="맑은 고딕" charset="0"/>
                        </a:rPr>
                        <a:t>기능구현실패로 대체 이미지</a:t>
                      </a:r>
                      <a:r>
                        <a:rPr lang="en-US" altLang="ko-KR" sz="850" kern="1200" dirty="0" smtClean="0">
                          <a:solidFill>
                            <a:srgbClr val="C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850" kern="1200" dirty="0">
                        <a:solidFill>
                          <a:srgbClr val="C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2</a:t>
                      </a:r>
                      <a:endParaRPr lang="ko-KR" altLang="en-US" sz="850" b="0" kern="1200" dirty="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850" kern="12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저장한 목적지 출력</a:t>
                      </a:r>
                      <a:endParaRPr lang="ko-KR" altLang="en-US" sz="85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923689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3</a:t>
                      </a:r>
                      <a:endParaRPr lang="ko-KR" altLang="en-US" sz="850" b="0" kern="1200" dirty="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kern="12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분기별 </a:t>
                      </a:r>
                      <a:r>
                        <a:rPr lang="ko-KR" altLang="en-US" sz="850" kern="12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주유기록</a:t>
                      </a:r>
                      <a:r>
                        <a:rPr lang="ko-KR" altLang="en-US" sz="850" kern="12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차트로 생성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407588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4</a:t>
                      </a:r>
                      <a:endParaRPr lang="ko-KR" altLang="en-US" sz="850" b="0" kern="1200" dirty="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850" kern="1200" dirty="0" err="1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주유기록</a:t>
                      </a:r>
                      <a:r>
                        <a:rPr lang="ko-KR" altLang="en-US" sz="850" kern="12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 등록</a:t>
                      </a:r>
                      <a:endParaRPr lang="ko-KR" altLang="en-US" sz="85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185017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5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85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월별 주유기록 목록으로 출력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</a:rPr>
              <a:t>마이페이지 </a:t>
            </a:r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ko-KR" altLang="en-US" sz="1000" dirty="0">
                <a:solidFill>
                  <a:schemeClr val="tx1"/>
                </a:solidFill>
              </a:rPr>
              <a:t>반응형 웹</a:t>
            </a:r>
            <a:r>
              <a:rPr lang="en-US" altLang="ko-KR" sz="1000" dirty="0">
                <a:solidFill>
                  <a:schemeClr val="tx1"/>
                </a:solidFill>
              </a:rPr>
              <a:t>]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/>
              <a:t>마이페이지 </a:t>
            </a:r>
            <a:r>
              <a:rPr lang="en-US" altLang="ko-KR" sz="1000" b="1" dirty="0"/>
              <a:t>[</a:t>
            </a:r>
            <a:r>
              <a:rPr lang="ko-KR" altLang="en-US" sz="1000" b="1" dirty="0"/>
              <a:t>반응형 웹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4CA45B60-A80A-439F-BFBE-C5C20808F6F9}"/>
              </a:ext>
            </a:extLst>
          </p:cNvPr>
          <p:cNvSpPr txBox="1"/>
          <p:nvPr/>
        </p:nvSpPr>
        <p:spPr>
          <a:xfrm>
            <a:off x="8924396" y="7392646"/>
            <a:ext cx="110781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/>
              <a:t>&lt;   </a:t>
            </a:r>
            <a:r>
              <a:rPr lang="en-US" altLang="ko-KR" sz="500" b="1" dirty="0"/>
              <a:t>1</a:t>
            </a:r>
            <a:r>
              <a:rPr lang="en-US" altLang="ko-KR" sz="500" dirty="0"/>
              <a:t> 2 3 4 5   &gt;</a:t>
            </a:r>
            <a:endParaRPr lang="ko-KR" altLang="en-US" sz="500" dirty="0"/>
          </a:p>
        </p:txBody>
      </p:sp>
      <p:sp>
        <p:nvSpPr>
          <p:cNvPr id="59" name="슬라이드 번호 개체 틀 8">
            <a:extLst>
              <a:ext uri="{FF2B5EF4-FFF2-40B4-BE49-F238E27FC236}">
                <a16:creationId xmlns:a16="http://schemas.microsoft.com/office/drawing/2014/main" id="{E19019CD-E8B0-4EBA-996B-26DDD2E1E1D6}"/>
              </a:ext>
            </a:extLst>
          </p:cNvPr>
          <p:cNvSpPr txBox="1">
            <a:spLocks/>
          </p:cNvSpPr>
          <p:nvPr/>
        </p:nvSpPr>
        <p:spPr>
          <a:xfrm>
            <a:off x="9120336" y="622681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Autofit/>
          </a:bodyPr>
          <a:lstStyle>
            <a:defPPr>
              <a:defRPr lang="ko-KR"/>
            </a:defPPr>
            <a:lvl1pPr marL="0" indent="0" algn="r" defTabSz="914400" rtl="0" eaLnBrk="1" latinLnBrk="1" hangingPunct="1">
              <a:buFontTx/>
              <a:buNone/>
              <a:defRPr lang="en-GB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A364A9-1D61-454E-A9F8-9DE8081036C8}" type="slidenum">
              <a:rPr lang="en-US" altLang="ko-KR" smtClean="0"/>
              <a:pPr/>
              <a:t>60</a:t>
            </a:fld>
            <a:endParaRPr lang="ko-KR" dirty="0"/>
          </a:p>
        </p:txBody>
      </p:sp>
      <p:sp>
        <p:nvSpPr>
          <p:cNvPr id="19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4231434" y="3071949"/>
            <a:ext cx="426720" cy="3403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⑤</a:t>
            </a:r>
            <a:r>
              <a:rPr sz="14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5963141" y="1726709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④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4186796" y="1906583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③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1499384" y="3676899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1463252" y="1556792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70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575" y="921720"/>
            <a:ext cx="2582585" cy="552114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168" y="904677"/>
            <a:ext cx="2568337" cy="5538192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901454"/>
              </p:ext>
            </p:extLst>
          </p:nvPr>
        </p:nvGraphicFramePr>
        <p:xfrm>
          <a:off x="8622665" y="476885"/>
          <a:ext cx="3450590" cy="1619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</a:t>
                      </a:r>
                      <a:endParaRPr lang="ko-KR" altLang="en-US" sz="850" b="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주유기록</a:t>
                      </a:r>
                      <a:r>
                        <a:rPr lang="ko-KR" altLang="en-US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5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</a:t>
                      </a:r>
                      <a:endParaRPr lang="en-US" altLang="ko-KR" sz="850" b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lvl="1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85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날짜는 선택하여 입력</a:t>
                      </a:r>
                      <a:endParaRPr lang="en-US" altLang="ko-KR" sz="850" b="0" kern="1200" baseline="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lvl="1" indent="-171450" algn="just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85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장소 및 금액은 수기로 입력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+mn-ea"/>
                        </a:rPr>
                        <a:t>2 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just" defTabSz="91440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등록</a:t>
                      </a:r>
                      <a:r>
                        <a:rPr lang="ko-KR" altLang="en-US" sz="850" b="0" i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완료</a:t>
                      </a:r>
                      <a:endParaRPr lang="ko-KR" altLang="en-US" sz="850" b="0" i="0" kern="120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850" b="0" i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내가 등록 한 글 출력</a:t>
                      </a:r>
                      <a:endParaRPr lang="ko-KR" altLang="en-US" sz="85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907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85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5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850" kern="1200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해당 글 삭제 기능</a:t>
                      </a:r>
                      <a:endParaRPr lang="ko-KR" altLang="en-US" sz="85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328741"/>
                  </a:ext>
                </a:extLst>
              </a:tr>
            </a:tbl>
          </a:graphicData>
        </a:graphic>
      </p:graphicFrame>
      <p:sp>
        <p:nvSpPr>
          <p:cNvPr id="29" name="텍스트 개체 틀 18"/>
          <p:cNvSpPr txBox="1"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>
              <a:buFontTx/>
              <a:buNone/>
              <a:defRPr lang="en-GB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</a:rPr>
              <a:t>주유기록 등록 </a:t>
            </a:r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ko-KR" altLang="en-US" sz="1000" dirty="0">
                <a:solidFill>
                  <a:schemeClr val="tx1"/>
                </a:solidFill>
              </a:rPr>
              <a:t>반응형 웹</a:t>
            </a:r>
            <a:r>
              <a:rPr lang="en-US" altLang="ko-KR" sz="1000" dirty="0">
                <a:solidFill>
                  <a:schemeClr val="tx1"/>
                </a:solidFill>
              </a:rPr>
              <a:t>]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6" name="슬라이드 번호 개체 틀 8">
            <a:extLst>
              <a:ext uri="{FF2B5EF4-FFF2-40B4-BE49-F238E27FC236}">
                <a16:creationId xmlns:a16="http://schemas.microsoft.com/office/drawing/2014/main" id="{8463D835-7352-4F9C-8216-9B5021C54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A364A9-1D61-454E-A9F8-9DE8081036C8}" type="slidenum">
              <a:rPr lang="en-US" altLang="ko-KR" smtClean="0"/>
              <a:pPr/>
              <a:t>61</a:t>
            </a:fld>
            <a:endParaRPr lang="ko-KR" dirty="0"/>
          </a:p>
        </p:txBody>
      </p:sp>
      <p:sp>
        <p:nvSpPr>
          <p:cNvPr id="30" name="텍스트 개체 틀 4"/>
          <p:cNvSpPr txBox="1">
            <a:spLocks/>
          </p:cNvSpPr>
          <p:nvPr/>
        </p:nvSpPr>
        <p:spPr>
          <a:xfrm>
            <a:off x="5231765" y="110490"/>
            <a:ext cx="3330575" cy="2222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000" b="1" dirty="0"/>
              <a:t>마이페이지 </a:t>
            </a:r>
            <a:r>
              <a:rPr lang="en-US" altLang="ko-KR" sz="1000" b="1" dirty="0"/>
              <a:t>[</a:t>
            </a:r>
            <a:r>
              <a:rPr lang="ko-KR" altLang="en-US" sz="1000" b="1" dirty="0"/>
              <a:t>반응형 웹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sp>
        <p:nvSpPr>
          <p:cNvPr id="49" name="텍스트 상자 12491"/>
          <p:cNvSpPr txBox="1">
            <a:spLocks/>
          </p:cNvSpPr>
          <p:nvPr/>
        </p:nvSpPr>
        <p:spPr>
          <a:xfrm>
            <a:off x="9476740" y="19050"/>
            <a:ext cx="318770" cy="3898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4CA45B60-A80A-439F-BFBE-C5C20808F6F9}"/>
              </a:ext>
            </a:extLst>
          </p:cNvPr>
          <p:cNvSpPr txBox="1"/>
          <p:nvPr/>
        </p:nvSpPr>
        <p:spPr>
          <a:xfrm>
            <a:off x="8924396" y="7392646"/>
            <a:ext cx="110781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/>
              <a:t>&lt;   </a:t>
            </a:r>
            <a:r>
              <a:rPr lang="en-US" altLang="ko-KR" sz="500" b="1" dirty="0"/>
              <a:t>1</a:t>
            </a:r>
            <a:r>
              <a:rPr lang="en-US" altLang="ko-KR" sz="500" dirty="0"/>
              <a:t> 2 3 4 5   &gt;</a:t>
            </a:r>
            <a:endParaRPr lang="ko-KR" altLang="en-US" sz="500" dirty="0"/>
          </a:p>
        </p:txBody>
      </p:sp>
      <p:sp>
        <p:nvSpPr>
          <p:cNvPr id="20" name="텍스트 상자 32">
            <a:extLst>
              <a:ext uri="{FF2B5EF4-FFF2-40B4-BE49-F238E27FC236}">
                <a16:creationId xmlns:a16="http://schemas.microsoft.com/office/drawing/2014/main" id="{CB60798A-FB65-45C9-8713-0609B605E70B}"/>
              </a:ext>
            </a:extLst>
          </p:cNvPr>
          <p:cNvSpPr txBox="1">
            <a:spLocks/>
          </p:cNvSpPr>
          <p:nvPr/>
        </p:nvSpPr>
        <p:spPr>
          <a:xfrm>
            <a:off x="4847628" y="2097427"/>
            <a:ext cx="426720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③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6539375" y="2564904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④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1902022" y="3682294"/>
            <a:ext cx="364393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32">
            <a:extLst>
              <a:ext uri="{FF2B5EF4-FFF2-40B4-BE49-F238E27FC236}">
                <a16:creationId xmlns:a16="http://schemas.microsoft.com/office/drawing/2014/main" id="{3869EEDF-4313-4A8C-BFE5-8B6C2CA10945}"/>
              </a:ext>
            </a:extLst>
          </p:cNvPr>
          <p:cNvSpPr txBox="1">
            <a:spLocks/>
          </p:cNvSpPr>
          <p:nvPr/>
        </p:nvSpPr>
        <p:spPr>
          <a:xfrm>
            <a:off x="1921934" y="2102871"/>
            <a:ext cx="357677" cy="3398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r>
              <a:rPr sz="1400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80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9"/>
          <p:cNvSpPr txBox="1">
            <a:spLocks noGrp="1"/>
          </p:cNvSpPr>
          <p:nvPr>
            <p:ph type="title"/>
          </p:nvPr>
        </p:nvSpPr>
        <p:spPr>
          <a:xfrm>
            <a:off x="382905" y="3122930"/>
            <a:ext cx="11426190" cy="612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>
              <a:buFontTx/>
              <a:buNone/>
              <a:defRPr lang="en-GB" altLang="en-US" sz="28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altLang="ko-KR" sz="4000" b="1" dirty="0"/>
              <a:t>6</a:t>
            </a:r>
            <a:r>
              <a:rPr lang="en-US" altLang="ko-KR" sz="4000" b="1" dirty="0" smtClean="0"/>
              <a:t>. </a:t>
            </a:r>
            <a:r>
              <a:rPr lang="ko-KR" altLang="en-US" sz="4000" b="1" dirty="0" smtClean="0"/>
              <a:t>소감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56897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26530A3-5343-4963-8324-16F402FCC6C7}"/>
              </a:ext>
            </a:extLst>
          </p:cNvPr>
          <p:cNvGrpSpPr/>
          <p:nvPr/>
        </p:nvGrpSpPr>
        <p:grpSpPr>
          <a:xfrm>
            <a:off x="1747791" y="1255538"/>
            <a:ext cx="3936608" cy="2285446"/>
            <a:chOff x="170721" y="1071546"/>
            <a:chExt cx="3936608" cy="228544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C4EE852-C268-4E30-842D-283827A3E16E}"/>
                </a:ext>
              </a:extLst>
            </p:cNvPr>
            <p:cNvSpPr/>
            <p:nvPr/>
          </p:nvSpPr>
          <p:spPr>
            <a:xfrm>
              <a:off x="170721" y="1071546"/>
              <a:ext cx="3936608" cy="22854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6759D5-A7B6-4357-AAB4-A696A5FCAFFB}"/>
                </a:ext>
              </a:extLst>
            </p:cNvPr>
            <p:cNvSpPr txBox="1"/>
            <p:nvPr/>
          </p:nvSpPr>
          <p:spPr>
            <a:xfrm>
              <a:off x="983432" y="1241509"/>
              <a:ext cx="2752409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팀</a:t>
              </a:r>
              <a:r>
                <a:rPr lang="ko-KR" altLang="en-US" b="1" dirty="0" smtClean="0"/>
                <a:t>장</a:t>
              </a:r>
              <a:r>
                <a:rPr lang="ko-KR" altLang="en-US" sz="2800" b="1" dirty="0" smtClean="0"/>
                <a:t> </a:t>
              </a:r>
              <a:r>
                <a:rPr lang="ko-KR" altLang="en-US" sz="2800" b="1" dirty="0" err="1" smtClean="0"/>
                <a:t>강순구</a:t>
              </a:r>
              <a:endParaRPr lang="ko-KR" altLang="en-US" sz="28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99D886-F081-4171-921B-7A358C1CED7D}"/>
                </a:ext>
              </a:extLst>
            </p:cNvPr>
            <p:cNvSpPr txBox="1"/>
            <p:nvPr/>
          </p:nvSpPr>
          <p:spPr>
            <a:xfrm>
              <a:off x="367026" y="1930139"/>
              <a:ext cx="3633643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 smtClean="0"/>
                <a:t>“ </a:t>
              </a:r>
              <a:r>
                <a:rPr lang="ko-KR" altLang="en-US" sz="1600" dirty="0" smtClean="0"/>
                <a:t>정말 </a:t>
              </a:r>
              <a:r>
                <a:rPr lang="ko-KR" altLang="en-US" sz="1600" dirty="0" smtClean="0">
                  <a:latin typeface="gg sans"/>
                </a:rPr>
                <a:t>최선을 다했다</a:t>
              </a:r>
              <a:r>
                <a:rPr lang="en-US" altLang="ko-KR" sz="1600" dirty="0" smtClean="0">
                  <a:latin typeface="gg sans"/>
                </a:rPr>
                <a:t>.</a:t>
              </a:r>
              <a:r>
                <a:rPr lang="ko-KR" altLang="en-US" sz="1600" dirty="0" smtClean="0">
                  <a:latin typeface="gg sans"/>
                </a:rPr>
                <a:t> 후회 없다</a:t>
              </a:r>
              <a:r>
                <a:rPr lang="en-US" altLang="ko-KR" sz="1600" dirty="0" smtClean="0">
                  <a:latin typeface="gg sans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gg sans"/>
                </a:rPr>
                <a:t> 부족했지만 끝까지 포기하지 않고    </a:t>
              </a:r>
              <a:endParaRPr lang="en-US" altLang="ko-KR" sz="1600" dirty="0" smtClean="0">
                <a:latin typeface="gg sans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gg sans"/>
                </a:rPr>
                <a:t> </a:t>
              </a:r>
              <a:r>
                <a:rPr lang="ko-KR" altLang="en-US" sz="1600" dirty="0" smtClean="0">
                  <a:latin typeface="gg sans"/>
                </a:rPr>
                <a:t>믿고 따라준 팀원들에게 감사하다</a:t>
              </a:r>
              <a:r>
                <a:rPr lang="en-US" altLang="ko-KR" sz="1600" dirty="0" smtClean="0">
                  <a:latin typeface="gg sans"/>
                </a:rPr>
                <a:t>.</a:t>
              </a:r>
              <a:r>
                <a:rPr lang="en-US" altLang="ko-KR" sz="1600" b="0" i="0" dirty="0" smtClean="0">
                  <a:effectLst/>
                  <a:latin typeface="gg sans"/>
                </a:rPr>
                <a:t>”</a:t>
              </a:r>
              <a:endParaRPr lang="ko-KR" altLang="en-US" sz="160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AF60DDA-4FD0-446B-BF6E-99A04B18624E}"/>
              </a:ext>
            </a:extLst>
          </p:cNvPr>
          <p:cNvGrpSpPr/>
          <p:nvPr/>
        </p:nvGrpSpPr>
        <p:grpSpPr>
          <a:xfrm>
            <a:off x="1747791" y="3810479"/>
            <a:ext cx="3936608" cy="2289574"/>
            <a:chOff x="170721" y="1071546"/>
            <a:chExt cx="3936608" cy="228544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817ADB8-561D-43B8-B462-BA8116408B9C}"/>
                </a:ext>
              </a:extLst>
            </p:cNvPr>
            <p:cNvSpPr/>
            <p:nvPr/>
          </p:nvSpPr>
          <p:spPr>
            <a:xfrm>
              <a:off x="170721" y="1071546"/>
              <a:ext cx="3936608" cy="22854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65CE41-47A8-4FA5-8549-786197E6F81A}"/>
                </a:ext>
              </a:extLst>
            </p:cNvPr>
            <p:cNvSpPr txBox="1"/>
            <p:nvPr/>
          </p:nvSpPr>
          <p:spPr>
            <a:xfrm>
              <a:off x="983432" y="1241509"/>
              <a:ext cx="2752409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조원</a:t>
              </a:r>
              <a:r>
                <a:rPr lang="ko-KR" altLang="en-US" sz="2800" b="1" dirty="0"/>
                <a:t> 이태웅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C1C6FC-5F50-49BA-B982-0C15F059E888}"/>
                </a:ext>
              </a:extLst>
            </p:cNvPr>
            <p:cNvSpPr txBox="1"/>
            <p:nvPr/>
          </p:nvSpPr>
          <p:spPr>
            <a:xfrm>
              <a:off x="367027" y="1934692"/>
              <a:ext cx="3567712" cy="11981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 smtClean="0"/>
                <a:t>“ 1</a:t>
              </a:r>
              <a:r>
                <a:rPr lang="ko-KR" altLang="en-US" sz="1600" dirty="0" smtClean="0"/>
                <a:t>차부터 </a:t>
              </a:r>
              <a:r>
                <a:rPr lang="en-US" altLang="ko-KR" sz="1600" dirty="0" smtClean="0"/>
                <a:t>3</a:t>
              </a:r>
              <a:r>
                <a:rPr lang="ko-KR" altLang="en-US" sz="1600" dirty="0" smtClean="0"/>
                <a:t>차까지 프로젝트를 진행</a:t>
              </a:r>
              <a:endParaRPr lang="en-US" altLang="ko-KR" sz="16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  </a:t>
              </a:r>
              <a:r>
                <a:rPr lang="ko-KR" altLang="en-US" sz="1600" dirty="0" smtClean="0"/>
                <a:t>하면서 개발에 대한 </a:t>
              </a:r>
              <a:r>
                <a:rPr lang="en-US" altLang="ko-KR" sz="1600" dirty="0" smtClean="0"/>
                <a:t> </a:t>
              </a:r>
              <a:r>
                <a:rPr lang="ko-KR" altLang="en-US" sz="1600" dirty="0" smtClean="0"/>
                <a:t>이해도를 높일 </a:t>
              </a:r>
              <a:endParaRPr lang="en-US" altLang="ko-KR" sz="16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 </a:t>
              </a:r>
              <a:r>
                <a:rPr lang="en-US" altLang="ko-KR" sz="1600" dirty="0" smtClean="0"/>
                <a:t> </a:t>
              </a:r>
              <a:r>
                <a:rPr lang="ko-KR" altLang="en-US" sz="1600" dirty="0" smtClean="0"/>
                <a:t>수 있었다</a:t>
              </a:r>
              <a:r>
                <a:rPr lang="en-US" altLang="ko-KR" sz="1600" dirty="0" smtClean="0"/>
                <a:t>. </a:t>
              </a:r>
              <a:r>
                <a:rPr lang="ko-KR" altLang="en-US" sz="1600" dirty="0" smtClean="0"/>
                <a:t>좋은 경험이었다</a:t>
              </a:r>
              <a:r>
                <a:rPr lang="en-US" altLang="ko-KR" sz="1600" dirty="0" smtClean="0"/>
                <a:t>.”</a:t>
              </a:r>
              <a:endParaRPr lang="ko-KR" altLang="en-US" sz="1600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FD4365-0A2A-4711-904B-C0D5662258E6}"/>
              </a:ext>
            </a:extLst>
          </p:cNvPr>
          <p:cNvGrpSpPr/>
          <p:nvPr/>
        </p:nvGrpSpPr>
        <p:grpSpPr>
          <a:xfrm>
            <a:off x="5958093" y="3810479"/>
            <a:ext cx="3936608" cy="2285446"/>
            <a:chOff x="170721" y="1071546"/>
            <a:chExt cx="3936608" cy="228544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439AE8D-8953-48F7-8AE7-CD8801747CCA}"/>
                </a:ext>
              </a:extLst>
            </p:cNvPr>
            <p:cNvSpPr/>
            <p:nvPr/>
          </p:nvSpPr>
          <p:spPr>
            <a:xfrm>
              <a:off x="170721" y="1071546"/>
              <a:ext cx="3936608" cy="22854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5BC609-6548-4400-9CD5-277180AA19FD}"/>
                </a:ext>
              </a:extLst>
            </p:cNvPr>
            <p:cNvSpPr txBox="1"/>
            <p:nvPr/>
          </p:nvSpPr>
          <p:spPr>
            <a:xfrm>
              <a:off x="983432" y="1241509"/>
              <a:ext cx="2752409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조원</a:t>
              </a:r>
              <a:r>
                <a:rPr lang="ko-KR" altLang="en-US" sz="2800" b="1" dirty="0"/>
                <a:t> </a:t>
              </a:r>
              <a:r>
                <a:rPr lang="ko-KR" altLang="en-US" sz="2800" b="1" dirty="0" err="1" smtClean="0"/>
                <a:t>한기석</a:t>
              </a:r>
              <a:endParaRPr lang="ko-KR" altLang="en-US" sz="28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82124D-6B51-4398-8722-2DFA8823EFB0}"/>
                </a:ext>
              </a:extLst>
            </p:cNvPr>
            <p:cNvSpPr txBox="1"/>
            <p:nvPr/>
          </p:nvSpPr>
          <p:spPr>
            <a:xfrm>
              <a:off x="367027" y="1934692"/>
              <a:ext cx="3567712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 smtClean="0"/>
                <a:t>“ </a:t>
              </a:r>
              <a:r>
                <a:rPr lang="ko-KR" altLang="en-US" sz="1600" dirty="0" smtClean="0"/>
                <a:t>많은 경험을 쌓을 수 있었다</a:t>
              </a:r>
              <a:r>
                <a:rPr lang="en-US" altLang="ko-KR" sz="1600" dirty="0" smtClean="0"/>
                <a:t>. </a:t>
              </a:r>
              <a:r>
                <a:rPr lang="ko-KR" altLang="en-US" sz="1600" dirty="0" smtClean="0"/>
                <a:t>어려운 </a:t>
              </a:r>
              <a:endParaRPr lang="en-US" altLang="ko-KR" sz="16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 </a:t>
              </a:r>
              <a:r>
                <a:rPr lang="en-US" altLang="ko-KR" sz="1600" dirty="0" smtClean="0"/>
                <a:t>  </a:t>
              </a:r>
              <a:r>
                <a:rPr lang="ko-KR" altLang="en-US" sz="1600" dirty="0" smtClean="0"/>
                <a:t>부분도 많았지만 해결하면서 많은 </a:t>
              </a:r>
              <a:endParaRPr lang="en-US" altLang="ko-KR" sz="1600" dirty="0" smtClean="0"/>
            </a:p>
            <a:p>
              <a:pPr>
                <a:lnSpc>
                  <a:spcPct val="150000"/>
                </a:lnSpc>
              </a:pPr>
              <a:r>
                <a:rPr lang="ko-KR" altLang="en-US" sz="1600" dirty="0" smtClean="0"/>
                <a:t>   성취감을 느꼈다</a:t>
              </a:r>
              <a:r>
                <a:rPr lang="en-US" altLang="ko-KR" sz="1600" dirty="0" smtClean="0"/>
                <a:t>. ”</a:t>
              </a:r>
              <a:endParaRPr lang="ko-KR" altLang="en-US" sz="1600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85CBD18-0084-447B-954E-4771FFBFFF6A}"/>
              </a:ext>
            </a:extLst>
          </p:cNvPr>
          <p:cNvGrpSpPr/>
          <p:nvPr/>
        </p:nvGrpSpPr>
        <p:grpSpPr>
          <a:xfrm>
            <a:off x="5956906" y="1255748"/>
            <a:ext cx="3936608" cy="2285446"/>
            <a:chOff x="170721" y="1071546"/>
            <a:chExt cx="3936608" cy="2285446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46FC003-49EE-4EC1-9198-E982F2158CCB}"/>
                </a:ext>
              </a:extLst>
            </p:cNvPr>
            <p:cNvSpPr/>
            <p:nvPr/>
          </p:nvSpPr>
          <p:spPr>
            <a:xfrm>
              <a:off x="170721" y="1071546"/>
              <a:ext cx="3936608" cy="22854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FB52BC-03D9-40B1-B216-7B136AF903FE}"/>
                </a:ext>
              </a:extLst>
            </p:cNvPr>
            <p:cNvSpPr txBox="1"/>
            <p:nvPr/>
          </p:nvSpPr>
          <p:spPr>
            <a:xfrm>
              <a:off x="983432" y="1241509"/>
              <a:ext cx="2752409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조원</a:t>
              </a:r>
              <a:r>
                <a:rPr lang="ko-KR" altLang="en-US" sz="2800" b="1" dirty="0"/>
                <a:t> </a:t>
              </a:r>
              <a:r>
                <a:rPr lang="ko-KR" altLang="en-US" sz="2800" b="1" dirty="0" smtClean="0"/>
                <a:t>이정규</a:t>
              </a:r>
              <a:endParaRPr lang="ko-KR" altLang="en-US" sz="28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C6AFCF-DB30-4B72-AF9F-4DA91F1D0FEB}"/>
                </a:ext>
              </a:extLst>
            </p:cNvPr>
            <p:cNvSpPr txBox="1"/>
            <p:nvPr/>
          </p:nvSpPr>
          <p:spPr>
            <a:xfrm>
              <a:off x="297368" y="1917229"/>
              <a:ext cx="3707030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 smtClean="0"/>
                <a:t>“ </a:t>
              </a:r>
              <a:r>
                <a:rPr lang="ko-KR" altLang="en-US" sz="1600" dirty="0" smtClean="0"/>
                <a:t>구현하지 못한 기능도 있어서 아쉬운  </a:t>
              </a:r>
              <a:endParaRPr lang="en-US" altLang="ko-KR" sz="16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/>
                <a:t>    </a:t>
              </a:r>
              <a:r>
                <a:rPr lang="ko-KR" altLang="en-US" sz="1600" dirty="0" smtClean="0"/>
                <a:t>부분도 있지만 최선을 다했기에</a:t>
              </a:r>
              <a:endParaRPr lang="en-US" altLang="ko-KR" sz="16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 </a:t>
              </a:r>
              <a:r>
                <a:rPr lang="en-US" altLang="ko-KR" sz="1600" dirty="0" smtClean="0"/>
                <a:t>   </a:t>
              </a:r>
              <a:r>
                <a:rPr lang="ko-KR" altLang="en-US" sz="1600" dirty="0" smtClean="0"/>
                <a:t>후회 없다</a:t>
              </a:r>
              <a:r>
                <a:rPr lang="en-US" altLang="ko-KR" sz="1600" dirty="0" smtClean="0"/>
                <a:t>. </a:t>
              </a:r>
              <a:r>
                <a:rPr lang="ko-KR" altLang="en-US" sz="1600" dirty="0" smtClean="0"/>
                <a:t>다들 고생 많았다</a:t>
              </a:r>
              <a:r>
                <a:rPr lang="en-US" altLang="ko-KR" sz="1600" dirty="0" smtClean="0"/>
                <a:t>.</a:t>
              </a:r>
              <a:r>
                <a:rPr lang="ko-KR" altLang="en-US" sz="1600" dirty="0" smtClean="0"/>
                <a:t> </a:t>
              </a:r>
              <a:r>
                <a:rPr lang="en-US" altLang="ko-KR" sz="1600" dirty="0" smtClean="0"/>
                <a:t>”</a:t>
              </a:r>
              <a:endParaRPr lang="ko-KR" altLang="en-US" sz="1600" dirty="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523836" y="210900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/>
              <a:t>6</a:t>
            </a:r>
            <a:r>
              <a:rPr lang="en-US" altLang="ko-KR" sz="3600" b="1" dirty="0" smtClean="0"/>
              <a:t>. </a:t>
            </a:r>
            <a:r>
              <a:rPr lang="ko-KR" altLang="en-US" sz="3600" b="1" dirty="0"/>
              <a:t>소감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144312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9"/>
          <p:cNvSpPr txBox="1">
            <a:spLocks noGrp="1"/>
          </p:cNvSpPr>
          <p:nvPr>
            <p:ph type="title"/>
          </p:nvPr>
        </p:nvSpPr>
        <p:spPr>
          <a:xfrm>
            <a:off x="452755" y="226041"/>
            <a:ext cx="11426190" cy="612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>
              <a:buFontTx/>
              <a:buNone/>
              <a:defRPr lang="en-GB" altLang="en-US" sz="2800">
                <a:solidFill>
                  <a:schemeClr val="tx1"/>
                </a:solidFill>
              </a:defRPr>
            </a:lvl1pPr>
          </a:lstStyle>
          <a:p>
            <a:pPr marL="0" indent="0" algn="l" rtl="0"/>
            <a:r>
              <a:rPr lang="en-US" altLang="ko-KR" sz="4000" b="1" dirty="0"/>
              <a:t>1. </a:t>
            </a:r>
            <a:r>
              <a:rPr lang="ko-KR" altLang="en-US" sz="4000" b="1" dirty="0"/>
              <a:t>프로젝트 개요</a:t>
            </a:r>
          </a:p>
        </p:txBody>
      </p:sp>
      <p:graphicFrame>
        <p:nvGraphicFramePr>
          <p:cNvPr id="9" name="표 10">
            <a:extLst>
              <a:ext uri="{FF2B5EF4-FFF2-40B4-BE49-F238E27FC236}">
                <a16:creationId xmlns:a16="http://schemas.microsoft.com/office/drawing/2014/main" id="{844017FC-EF7A-4F8F-902A-B7A837E854E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7238" y="1977265"/>
          <a:ext cx="11017224" cy="765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464">
                  <a:extLst>
                    <a:ext uri="{9D8B030D-6E8A-4147-A177-3AD203B41FA5}">
                      <a16:colId xmlns:a16="http://schemas.microsoft.com/office/drawing/2014/main" val="211054817"/>
                    </a:ext>
                  </a:extLst>
                </a:gridCol>
                <a:gridCol w="9407760">
                  <a:extLst>
                    <a:ext uri="{9D8B030D-6E8A-4147-A177-3AD203B41FA5}">
                      <a16:colId xmlns:a16="http://schemas.microsoft.com/office/drawing/2014/main" val="3466642863"/>
                    </a:ext>
                  </a:extLst>
                </a:gridCol>
              </a:tblGrid>
              <a:tr h="765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938657"/>
                  </a:ext>
                </a:extLst>
              </a:tr>
            </a:tbl>
          </a:graphicData>
        </a:graphic>
      </p:graphicFrame>
      <p:graphicFrame>
        <p:nvGraphicFramePr>
          <p:cNvPr id="32" name="표 10">
            <a:extLst>
              <a:ext uri="{FF2B5EF4-FFF2-40B4-BE49-F238E27FC236}">
                <a16:creationId xmlns:a16="http://schemas.microsoft.com/office/drawing/2014/main" id="{04DCBD80-5E57-4EA4-9818-ED43237FCF7A}"/>
              </a:ext>
            </a:extLst>
          </p:cNvPr>
          <p:cNvGraphicFramePr>
            <a:graphicFrameLocks noGrp="1"/>
          </p:cNvGraphicFramePr>
          <p:nvPr/>
        </p:nvGraphicFramePr>
        <p:xfrm>
          <a:off x="657238" y="3043708"/>
          <a:ext cx="6007356" cy="765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338">
                  <a:extLst>
                    <a:ext uri="{9D8B030D-6E8A-4147-A177-3AD203B41FA5}">
                      <a16:colId xmlns:a16="http://schemas.microsoft.com/office/drawing/2014/main" val="211054817"/>
                    </a:ext>
                  </a:extLst>
                </a:gridCol>
                <a:gridCol w="4385018">
                  <a:extLst>
                    <a:ext uri="{9D8B030D-6E8A-4147-A177-3AD203B41FA5}">
                      <a16:colId xmlns:a16="http://schemas.microsoft.com/office/drawing/2014/main" val="3466642863"/>
                    </a:ext>
                  </a:extLst>
                </a:gridCol>
              </a:tblGrid>
              <a:tr h="76511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사용언어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938657"/>
                  </a:ext>
                </a:extLst>
              </a:tr>
            </a:tbl>
          </a:graphicData>
        </a:graphic>
      </p:graphicFrame>
      <p:graphicFrame>
        <p:nvGraphicFramePr>
          <p:cNvPr id="36" name="표 10">
            <a:extLst>
              <a:ext uri="{FF2B5EF4-FFF2-40B4-BE49-F238E27FC236}">
                <a16:creationId xmlns:a16="http://schemas.microsoft.com/office/drawing/2014/main" id="{CCD56D84-20C0-441B-90DC-511FBF893505}"/>
              </a:ext>
            </a:extLst>
          </p:cNvPr>
          <p:cNvGraphicFramePr>
            <a:graphicFrameLocks noGrp="1"/>
          </p:cNvGraphicFramePr>
          <p:nvPr/>
        </p:nvGraphicFramePr>
        <p:xfrm>
          <a:off x="7032104" y="3045990"/>
          <a:ext cx="4642358" cy="765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11054817"/>
                    </a:ext>
                  </a:extLst>
                </a:gridCol>
                <a:gridCol w="3058182">
                  <a:extLst>
                    <a:ext uri="{9D8B030D-6E8A-4147-A177-3AD203B41FA5}">
                      <a16:colId xmlns:a16="http://schemas.microsoft.com/office/drawing/2014/main" val="3466642863"/>
                    </a:ext>
                  </a:extLst>
                </a:gridCol>
              </a:tblGrid>
              <a:tr h="76511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938657"/>
                  </a:ext>
                </a:extLst>
              </a:tr>
            </a:tbl>
          </a:graphicData>
        </a:graphic>
      </p:graphicFrame>
      <p:graphicFrame>
        <p:nvGraphicFramePr>
          <p:cNvPr id="38" name="표 10">
            <a:extLst>
              <a:ext uri="{FF2B5EF4-FFF2-40B4-BE49-F238E27FC236}">
                <a16:creationId xmlns:a16="http://schemas.microsoft.com/office/drawing/2014/main" id="{5A492AEE-6E7E-4884-8197-B78C51549997}"/>
              </a:ext>
            </a:extLst>
          </p:cNvPr>
          <p:cNvGraphicFramePr>
            <a:graphicFrameLocks noGrp="1"/>
          </p:cNvGraphicFramePr>
          <p:nvPr/>
        </p:nvGraphicFramePr>
        <p:xfrm>
          <a:off x="657238" y="4114603"/>
          <a:ext cx="11017224" cy="765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464">
                  <a:extLst>
                    <a:ext uri="{9D8B030D-6E8A-4147-A177-3AD203B41FA5}">
                      <a16:colId xmlns:a16="http://schemas.microsoft.com/office/drawing/2014/main" val="211054817"/>
                    </a:ext>
                  </a:extLst>
                </a:gridCol>
                <a:gridCol w="9407760">
                  <a:extLst>
                    <a:ext uri="{9D8B030D-6E8A-4147-A177-3AD203B41FA5}">
                      <a16:colId xmlns:a16="http://schemas.microsoft.com/office/drawing/2014/main" val="3466642863"/>
                    </a:ext>
                  </a:extLst>
                </a:gridCol>
              </a:tblGrid>
              <a:tr h="76511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API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938657"/>
                  </a:ext>
                </a:extLst>
              </a:tr>
            </a:tbl>
          </a:graphicData>
        </a:graphic>
      </p:graphicFrame>
      <p:graphicFrame>
        <p:nvGraphicFramePr>
          <p:cNvPr id="40" name="표 10">
            <a:extLst>
              <a:ext uri="{FF2B5EF4-FFF2-40B4-BE49-F238E27FC236}">
                <a16:creationId xmlns:a16="http://schemas.microsoft.com/office/drawing/2014/main" id="{2972C976-5EAC-40DF-89F3-4BBFB6D2E668}"/>
              </a:ext>
            </a:extLst>
          </p:cNvPr>
          <p:cNvGraphicFramePr>
            <a:graphicFrameLocks noGrp="1"/>
          </p:cNvGraphicFramePr>
          <p:nvPr/>
        </p:nvGraphicFramePr>
        <p:xfrm>
          <a:off x="657238" y="5181046"/>
          <a:ext cx="6007356" cy="765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338">
                  <a:extLst>
                    <a:ext uri="{9D8B030D-6E8A-4147-A177-3AD203B41FA5}">
                      <a16:colId xmlns:a16="http://schemas.microsoft.com/office/drawing/2014/main" val="211054817"/>
                    </a:ext>
                  </a:extLst>
                </a:gridCol>
                <a:gridCol w="4385018">
                  <a:extLst>
                    <a:ext uri="{9D8B030D-6E8A-4147-A177-3AD203B41FA5}">
                      <a16:colId xmlns:a16="http://schemas.microsoft.com/office/drawing/2014/main" val="3466642863"/>
                    </a:ext>
                  </a:extLst>
                </a:gridCol>
              </a:tblGrid>
              <a:tr h="76511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938657"/>
                  </a:ext>
                </a:extLst>
              </a:tr>
            </a:tbl>
          </a:graphicData>
        </a:graphic>
      </p:graphicFrame>
      <p:graphicFrame>
        <p:nvGraphicFramePr>
          <p:cNvPr id="42" name="표 10">
            <a:extLst>
              <a:ext uri="{FF2B5EF4-FFF2-40B4-BE49-F238E27FC236}">
                <a16:creationId xmlns:a16="http://schemas.microsoft.com/office/drawing/2014/main" id="{17E22887-47D0-4854-96A5-C37E55FC2A25}"/>
              </a:ext>
            </a:extLst>
          </p:cNvPr>
          <p:cNvGraphicFramePr>
            <a:graphicFrameLocks noGrp="1"/>
          </p:cNvGraphicFramePr>
          <p:nvPr/>
        </p:nvGraphicFramePr>
        <p:xfrm>
          <a:off x="7032104" y="5183328"/>
          <a:ext cx="4642358" cy="765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11054817"/>
                    </a:ext>
                  </a:extLst>
                </a:gridCol>
                <a:gridCol w="3058182">
                  <a:extLst>
                    <a:ext uri="{9D8B030D-6E8A-4147-A177-3AD203B41FA5}">
                      <a16:colId xmlns:a16="http://schemas.microsoft.com/office/drawing/2014/main" val="3466642863"/>
                    </a:ext>
                  </a:extLst>
                </a:gridCol>
              </a:tblGrid>
              <a:tr h="765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형상관리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938657"/>
                  </a:ext>
                </a:extLst>
              </a:tr>
            </a:tbl>
          </a:graphicData>
        </a:graphic>
      </p:graphicFrame>
      <p:pic>
        <p:nvPicPr>
          <p:cNvPr id="62" name="그림 61">
            <a:extLst>
              <a:ext uri="{FF2B5EF4-FFF2-40B4-BE49-F238E27FC236}">
                <a16:creationId xmlns:a16="http://schemas.microsoft.com/office/drawing/2014/main" id="{D1482D0B-4F94-445F-A01A-C5AD0FAD1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998" y="2105290"/>
            <a:ext cx="1351562" cy="456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B64240-FF1B-4415-AB55-B3ED8649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417" y="2059524"/>
            <a:ext cx="724001" cy="6144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EB4F44D-744C-444A-85E4-7301D4016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804" y="2061304"/>
            <a:ext cx="1273626" cy="5440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99ECC28-48F5-4191-9330-37EA3F26E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405" y="2122780"/>
            <a:ext cx="1367029" cy="4906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F66E1E6-8CBA-4FF7-988C-E7D48AB0B5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4421" y="2076382"/>
            <a:ext cx="745899" cy="56688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BD88C5D-69D3-4802-9BCC-78F27C8918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307" y="2076382"/>
            <a:ext cx="1326705" cy="55950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A169D07-6842-48D0-944F-09773A353E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4248" y="4178525"/>
            <a:ext cx="1095528" cy="504895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5749B890-5317-423D-9B70-D49FD4F1F1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8602" y="5278790"/>
            <a:ext cx="1431934" cy="534886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8C7A7973-E43F-4FD6-870D-8CD2DB95F5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39255" y="3162895"/>
            <a:ext cx="2130627" cy="502168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7E9AE06-01F3-4447-97D5-42F5C374DA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70844" y="3146636"/>
            <a:ext cx="1180144" cy="568846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CCF37967-2743-4120-959D-37F898FABD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9109" y="3146636"/>
            <a:ext cx="563686" cy="557834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B31491F5-70F2-4709-9E18-A4EA5CA5FF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78517" y="4240311"/>
            <a:ext cx="1962424" cy="495369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5471D0F3-A38B-492F-A430-8D3C27F840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79976" y="4283179"/>
            <a:ext cx="2152950" cy="409632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A0EEB1AE-E006-4688-9EFA-98761B0E8AE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46188"/>
          <a:stretch/>
        </p:blipFill>
        <p:spPr>
          <a:xfrm>
            <a:off x="2739382" y="5255481"/>
            <a:ext cx="516695" cy="60011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C3EAB79D-34ED-4635-9810-2657C67FD21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50163"/>
          <a:stretch/>
        </p:blipFill>
        <p:spPr>
          <a:xfrm>
            <a:off x="3910334" y="5255482"/>
            <a:ext cx="478533" cy="600113"/>
          </a:xfrm>
          <a:prstGeom prst="rect">
            <a:avLst/>
          </a:prstGeom>
        </p:spPr>
      </p:pic>
      <p:sp>
        <p:nvSpPr>
          <p:cNvPr id="29" name="텍스트 상자 12487">
            <a:extLst>
              <a:ext uri="{FF2B5EF4-FFF2-40B4-BE49-F238E27FC236}">
                <a16:creationId xmlns:a16="http://schemas.microsoft.com/office/drawing/2014/main" id="{36B48F15-B9F9-4CF1-A38F-576E21A97C05}"/>
              </a:ext>
            </a:extLst>
          </p:cNvPr>
          <p:cNvSpPr txBox="1">
            <a:spLocks/>
          </p:cNvSpPr>
          <p:nvPr/>
        </p:nvSpPr>
        <p:spPr>
          <a:xfrm>
            <a:off x="657238" y="1140871"/>
            <a:ext cx="10467782" cy="55528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lnSpc>
                <a:spcPct val="150000"/>
              </a:lnSpc>
            </a:pPr>
            <a:r>
              <a:rPr lang="en-US" sz="2000" b="1" dirty="0" smtClean="0">
                <a:latin typeface="맑은 고딕" charset="0"/>
                <a:ea typeface="맑은 고딕" charset="0"/>
              </a:rPr>
              <a:t>6) </a:t>
            </a:r>
            <a:r>
              <a:rPr lang="ko-KR" altLang="en-US" sz="2000" b="1" dirty="0">
                <a:latin typeface="맑은 고딕" charset="0"/>
                <a:ea typeface="맑은 고딕" charset="0"/>
              </a:rPr>
              <a:t>개발도구</a:t>
            </a:r>
            <a:endParaRPr lang="ko-KR" altLang="en-US" sz="2000" dirty="0">
              <a:latin typeface="맑은 고딕" charset="0"/>
              <a:ea typeface="맑은 고딕" charset="0"/>
            </a:endParaRPr>
          </a:p>
        </p:txBody>
      </p:sp>
      <p:sp>
        <p:nvSpPr>
          <p:cNvPr id="30" name="슬라이드 번호 개체 틀 12">
            <a:extLst>
              <a:ext uri="{FF2B5EF4-FFF2-40B4-BE49-F238E27FC236}">
                <a16:creationId xmlns:a16="http://schemas.microsoft.com/office/drawing/2014/main" id="{0759DC12-D3F9-4B41-B18D-2A95CE090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0336" y="6226810"/>
            <a:ext cx="2743200" cy="365125"/>
          </a:xfrm>
        </p:spPr>
        <p:txBody>
          <a:bodyPr/>
          <a:lstStyle/>
          <a:p>
            <a:fld id="{4DA364A9-1D61-454E-A9F8-9DE8081036C8}" type="slidenum">
              <a:rPr lang="en-US" altLang="ko-KR" smtClean="0"/>
              <a:pPr/>
              <a:t>7</a:t>
            </a:fld>
            <a:endParaRPr 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43123" y="5202209"/>
            <a:ext cx="597910" cy="65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7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430035" y="1550370"/>
            <a:ext cx="3744416" cy="4785236"/>
            <a:chOff x="9097794" y="1559678"/>
            <a:chExt cx="2720441" cy="4785236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ED9C08D-2ED8-4F4A-BE79-884685EF4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7794" y="1559678"/>
              <a:ext cx="2720441" cy="478523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10205E4-2F35-4ECB-AA51-452D3476087A}"/>
                </a:ext>
              </a:extLst>
            </p:cNvPr>
            <p:cNvSpPr txBox="1"/>
            <p:nvPr/>
          </p:nvSpPr>
          <p:spPr>
            <a:xfrm>
              <a:off x="9183485" y="1723856"/>
              <a:ext cx="2474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비밀번호 초기화</a:t>
              </a: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BFA57F6-52CD-4BEC-9844-FB9349100BE4}"/>
                </a:ext>
              </a:extLst>
            </p:cNvPr>
            <p:cNvCxnSpPr>
              <a:cxnSpLocks/>
            </p:cNvCxnSpPr>
            <p:nvPr/>
          </p:nvCxnSpPr>
          <p:spPr>
            <a:xfrm>
              <a:off x="9138846" y="3933056"/>
              <a:ext cx="257970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0D5031F-A7E9-4C24-BF59-DB6512DC329A}"/>
                </a:ext>
              </a:extLst>
            </p:cNvPr>
            <p:cNvSpPr txBox="1"/>
            <p:nvPr/>
          </p:nvSpPr>
          <p:spPr>
            <a:xfrm>
              <a:off x="9169743" y="4004552"/>
              <a:ext cx="2579708" cy="19466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ko-KR" altLang="en-US" sz="1100" b="1" dirty="0"/>
                <a:t>［</a:t>
              </a:r>
              <a:r>
                <a:rPr lang="en-US" altLang="ko-KR" sz="1100" b="1" dirty="0"/>
                <a:t> </a:t>
              </a:r>
              <a:r>
                <a:rPr lang="ko-KR" altLang="en-US" sz="1100" b="1" dirty="0"/>
                <a:t>주요 기능］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/>
                <a:t> </a:t>
              </a:r>
              <a:r>
                <a:rPr lang="en-US" altLang="ko-KR" sz="1100" dirty="0"/>
                <a:t>1) </a:t>
              </a:r>
              <a:r>
                <a:rPr lang="ko-KR" altLang="en-US" sz="1100" dirty="0"/>
                <a:t>아이디</a:t>
              </a:r>
              <a:r>
                <a:rPr lang="en-US" altLang="ko-KR" sz="1100" dirty="0"/>
                <a:t>, </a:t>
              </a:r>
              <a:r>
                <a:rPr lang="ko-KR" altLang="en-US" sz="1100" dirty="0"/>
                <a:t>이메일 입력 시 임시 비밀번호로 초기화</a:t>
              </a:r>
              <a:endParaRPr lang="en-US" altLang="ko-KR" sz="1100" dirty="0"/>
            </a:p>
            <a:p>
              <a:pPr>
                <a:lnSpc>
                  <a:spcPct val="150000"/>
                </a:lnSpc>
              </a:pPr>
              <a:r>
                <a:rPr lang="en-US" altLang="ko-KR" sz="1100" dirty="0"/>
                <a:t> 2) </a:t>
              </a:r>
              <a:r>
                <a:rPr lang="ko-KR" altLang="en-US" sz="1100" dirty="0"/>
                <a:t>등록된 이메일로 안내 메일 전송</a:t>
              </a:r>
              <a:endParaRPr lang="en-US" altLang="ko-KR" sz="1100" dirty="0"/>
            </a:p>
            <a:p>
              <a:pPr>
                <a:lnSpc>
                  <a:spcPct val="250000"/>
                </a:lnSpc>
              </a:pPr>
              <a:endParaRPr lang="en-US" altLang="ko-KR" sz="1100" dirty="0"/>
            </a:p>
            <a:p>
              <a:pPr>
                <a:lnSpc>
                  <a:spcPts val="1800"/>
                </a:lnSpc>
              </a:pPr>
              <a:r>
                <a:rPr lang="ko-KR" altLang="en-US" sz="1100" b="1" dirty="0" smtClean="0">
                  <a:solidFill>
                    <a:srgbClr val="C00000"/>
                  </a:solidFill>
                </a:rPr>
                <a:t>［아쉬운 점</a:t>
              </a:r>
              <a:r>
                <a:rPr lang="en-US" altLang="ko-KR" sz="1100" b="1" dirty="0" smtClean="0">
                  <a:solidFill>
                    <a:srgbClr val="C00000"/>
                  </a:solidFill>
                </a:rPr>
                <a:t> </a:t>
              </a:r>
              <a:r>
                <a:rPr lang="ko-KR" altLang="en-US" sz="1100" b="1" dirty="0">
                  <a:solidFill>
                    <a:srgbClr val="C00000"/>
                  </a:solidFill>
                </a:rPr>
                <a:t>］</a:t>
              </a:r>
              <a:endParaRPr lang="en-US" altLang="ko-KR" sz="1100" dirty="0">
                <a:solidFill>
                  <a:srgbClr val="C00000"/>
                </a:solidFill>
              </a:endParaRPr>
            </a:p>
            <a:p>
              <a:pPr>
                <a:lnSpc>
                  <a:spcPts val="1800"/>
                </a:lnSpc>
              </a:pPr>
              <a:r>
                <a:rPr lang="en-US" altLang="ko-KR" sz="1100" dirty="0" smtClean="0"/>
                <a:t> - </a:t>
              </a:r>
              <a:r>
                <a:rPr lang="ko-KR" altLang="en-US" sz="1100" dirty="0" smtClean="0"/>
                <a:t>비밀번호 </a:t>
              </a:r>
              <a:r>
                <a:rPr lang="ko-KR" altLang="en-US" sz="1100" dirty="0" err="1" smtClean="0"/>
                <a:t>암복호화에</a:t>
              </a:r>
              <a:r>
                <a:rPr lang="ko-KR" altLang="en-US" sz="1100" dirty="0" smtClean="0"/>
                <a:t> 도전하여 암호화는 성공했지만</a:t>
              </a:r>
              <a:endParaRPr lang="en-US" altLang="ko-KR" sz="1100" dirty="0" smtClean="0"/>
            </a:p>
            <a:p>
              <a:pPr>
                <a:lnSpc>
                  <a:spcPts val="1800"/>
                </a:lnSpc>
              </a:pPr>
              <a:r>
                <a:rPr lang="en-US" altLang="ko-KR" sz="1100" dirty="0"/>
                <a:t> </a:t>
              </a:r>
              <a:r>
                <a:rPr lang="en-US" altLang="ko-KR" sz="1100" dirty="0" smtClean="0"/>
                <a:t>  </a:t>
              </a:r>
              <a:r>
                <a:rPr lang="ko-KR" altLang="en-US" sz="1100" dirty="0" err="1" smtClean="0"/>
                <a:t>복호화에</a:t>
              </a:r>
              <a:r>
                <a:rPr lang="ko-KR" altLang="en-US" sz="1100" dirty="0" smtClean="0"/>
                <a:t> 실패하여 </a:t>
              </a:r>
              <a:r>
                <a:rPr lang="ko-KR" altLang="en-US" sz="1100" dirty="0" err="1" smtClean="0"/>
                <a:t>암복호화</a:t>
              </a:r>
              <a:r>
                <a:rPr lang="ko-KR" altLang="en-US" sz="1100" dirty="0" smtClean="0"/>
                <a:t> 구현하지 못함</a:t>
              </a:r>
              <a:endParaRPr lang="ko-KR" altLang="en-US" sz="1100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309511" y="1550370"/>
            <a:ext cx="3744416" cy="4785236"/>
            <a:chOff x="9097794" y="1559678"/>
            <a:chExt cx="2720441" cy="4785236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7ED9C08D-2ED8-4F4A-BE79-884685EF4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7794" y="1559678"/>
              <a:ext cx="2720441" cy="4785236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10205E4-2F35-4ECB-AA51-452D3476087A}"/>
                </a:ext>
              </a:extLst>
            </p:cNvPr>
            <p:cNvSpPr txBox="1"/>
            <p:nvPr/>
          </p:nvSpPr>
          <p:spPr>
            <a:xfrm>
              <a:off x="9183485" y="1723856"/>
              <a:ext cx="2474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메인 페이지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7BFA57F6-52CD-4BEC-9844-FB9349100BE4}"/>
                </a:ext>
              </a:extLst>
            </p:cNvPr>
            <p:cNvCxnSpPr>
              <a:cxnSpLocks/>
            </p:cNvCxnSpPr>
            <p:nvPr/>
          </p:nvCxnSpPr>
          <p:spPr>
            <a:xfrm>
              <a:off x="9138846" y="3933056"/>
              <a:ext cx="257970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0D5031F-A7E9-4C24-BF59-DB6512DC329A}"/>
                </a:ext>
              </a:extLst>
            </p:cNvPr>
            <p:cNvSpPr txBox="1"/>
            <p:nvPr/>
          </p:nvSpPr>
          <p:spPr>
            <a:xfrm>
              <a:off x="9196172" y="4004552"/>
              <a:ext cx="2579708" cy="2008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ko-KR" altLang="en-US" sz="1100" b="1" dirty="0"/>
                <a:t>［</a:t>
              </a:r>
              <a:r>
                <a:rPr lang="en-US" altLang="ko-KR" sz="1100" b="1" dirty="0"/>
                <a:t> </a:t>
              </a:r>
              <a:r>
                <a:rPr lang="ko-KR" altLang="en-US" sz="1100" b="1" dirty="0"/>
                <a:t>주요 기능］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/>
                <a:t> </a:t>
              </a:r>
              <a:r>
                <a:rPr lang="en-US" altLang="ko-KR" sz="1100" dirty="0"/>
                <a:t>1</a:t>
              </a:r>
              <a:r>
                <a:rPr lang="en-US" altLang="ko-KR" sz="1100" dirty="0" smtClean="0"/>
                <a:t>) </a:t>
              </a:r>
              <a:r>
                <a:rPr lang="ko-KR" altLang="en-US" sz="1100" dirty="0" err="1" smtClean="0"/>
                <a:t>유가정보</a:t>
              </a:r>
              <a:r>
                <a:rPr lang="en-US" altLang="ko-KR" sz="1100" dirty="0" smtClean="0"/>
                <a:t>, </a:t>
              </a:r>
              <a:r>
                <a:rPr lang="ko-KR" altLang="en-US" sz="1100" dirty="0" err="1" smtClean="0"/>
                <a:t>유가추이</a:t>
              </a:r>
              <a:r>
                <a:rPr lang="en-US" altLang="ko-KR" sz="1100" dirty="0" smtClean="0"/>
                <a:t>, </a:t>
              </a:r>
              <a:r>
                <a:rPr lang="ko-KR" altLang="en-US" sz="1100" dirty="0" smtClean="0"/>
                <a:t>지역별 주유소 정보 제공</a:t>
              </a:r>
              <a:endParaRPr lang="en-US" altLang="ko-KR" sz="11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100" dirty="0" smtClean="0"/>
                <a:t> 2) </a:t>
              </a:r>
              <a:r>
                <a:rPr lang="ko-KR" altLang="en-US" sz="1100" dirty="0" smtClean="0"/>
                <a:t>매일 </a:t>
              </a:r>
              <a:r>
                <a:rPr lang="en-US" altLang="ko-KR" sz="1100" dirty="0"/>
                <a:t>00</a:t>
              </a:r>
              <a:r>
                <a:rPr lang="ko-KR" altLang="en-US" sz="1100" dirty="0"/>
                <a:t>시 </a:t>
              </a:r>
              <a:r>
                <a:rPr lang="ko-KR" altLang="en-US" sz="1100" dirty="0" smtClean="0"/>
                <a:t>배치작업진행</a:t>
              </a:r>
              <a:r>
                <a:rPr lang="en-US" altLang="ko-KR" sz="1100" dirty="0" smtClean="0"/>
                <a:t>, </a:t>
              </a:r>
              <a:r>
                <a:rPr lang="ko-KR" altLang="en-US" sz="1100" dirty="0" smtClean="0"/>
                <a:t> </a:t>
              </a:r>
              <a:r>
                <a:rPr lang="ko-KR" altLang="en-US" sz="1100" dirty="0" err="1" smtClean="0"/>
                <a:t>오피넷에</a:t>
              </a:r>
              <a:r>
                <a:rPr lang="ko-KR" altLang="en-US" sz="1100" dirty="0" smtClean="0"/>
                <a:t> 업데이트 된 </a:t>
              </a:r>
              <a:endParaRPr lang="en-US" altLang="ko-KR" sz="11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100" dirty="0"/>
                <a:t> </a:t>
              </a:r>
              <a:r>
                <a:rPr lang="en-US" altLang="ko-KR" sz="1100" dirty="0" smtClean="0"/>
                <a:t>    </a:t>
              </a:r>
              <a:r>
                <a:rPr lang="ko-KR" altLang="en-US" sz="1100" dirty="0" smtClean="0"/>
                <a:t>최신 정보를 </a:t>
              </a:r>
              <a:r>
                <a:rPr lang="en-US" altLang="ko-KR" sz="1100" dirty="0" smtClean="0"/>
                <a:t>DB</a:t>
              </a:r>
              <a:r>
                <a:rPr lang="ko-KR" altLang="en-US" sz="1100" dirty="0" smtClean="0"/>
                <a:t>저장 후 페이지에 출력</a:t>
              </a:r>
              <a:endParaRPr lang="en-US" altLang="ko-KR" sz="1100" dirty="0"/>
            </a:p>
            <a:p>
              <a:pPr>
                <a:lnSpc>
                  <a:spcPts val="1800"/>
                </a:lnSpc>
              </a:pPr>
              <a:endParaRPr lang="en-US" altLang="ko-KR" sz="1100" b="1" dirty="0" smtClean="0">
                <a:solidFill>
                  <a:srgbClr val="C00000"/>
                </a:solidFill>
              </a:endParaRPr>
            </a:p>
            <a:p>
              <a:pPr>
                <a:lnSpc>
                  <a:spcPts val="1800"/>
                </a:lnSpc>
              </a:pPr>
              <a:r>
                <a:rPr lang="ko-KR" altLang="en-US" sz="1100" b="1" dirty="0" smtClean="0">
                  <a:solidFill>
                    <a:srgbClr val="C00000"/>
                  </a:solidFill>
                </a:rPr>
                <a:t>［아쉬운 점</a:t>
              </a:r>
              <a:r>
                <a:rPr lang="en-US" altLang="ko-KR" sz="1100" b="1" dirty="0" smtClean="0">
                  <a:solidFill>
                    <a:srgbClr val="C00000"/>
                  </a:solidFill>
                </a:rPr>
                <a:t> </a:t>
              </a:r>
              <a:r>
                <a:rPr lang="ko-KR" altLang="en-US" sz="1100" b="1" dirty="0">
                  <a:solidFill>
                    <a:srgbClr val="C00000"/>
                  </a:solidFill>
                </a:rPr>
                <a:t>］</a:t>
              </a:r>
              <a:endParaRPr lang="en-US" altLang="ko-KR" sz="1100" dirty="0">
                <a:solidFill>
                  <a:srgbClr val="C00000"/>
                </a:solidFill>
              </a:endParaRPr>
            </a:p>
            <a:p>
              <a:pPr>
                <a:lnSpc>
                  <a:spcPts val="1800"/>
                </a:lnSpc>
              </a:pPr>
              <a:r>
                <a:rPr lang="en-US" altLang="ko-KR" sz="1100" dirty="0"/>
                <a:t> </a:t>
              </a:r>
              <a:r>
                <a:rPr lang="en-US" altLang="ko-KR" sz="1100" dirty="0" smtClean="0"/>
                <a:t>- </a:t>
              </a:r>
              <a:r>
                <a:rPr lang="ko-KR" altLang="en-US" sz="1100" dirty="0" smtClean="0"/>
                <a:t>현재 위치 기반으로 지역정보를 </a:t>
              </a:r>
              <a:r>
                <a:rPr lang="en-US" altLang="ko-KR" sz="1100" dirty="0" smtClean="0"/>
                <a:t> </a:t>
              </a:r>
              <a:r>
                <a:rPr lang="ko-KR" altLang="en-US" sz="1100" dirty="0" smtClean="0"/>
                <a:t>불러오는 것까지는   </a:t>
              </a:r>
              <a:endParaRPr lang="en-US" altLang="ko-KR" sz="1100" dirty="0" smtClean="0"/>
            </a:p>
            <a:p>
              <a:pPr>
                <a:lnSpc>
                  <a:spcPts val="1800"/>
                </a:lnSpc>
              </a:pPr>
              <a:r>
                <a:rPr lang="en-US" altLang="ko-KR" sz="1100" dirty="0"/>
                <a:t> </a:t>
              </a:r>
              <a:r>
                <a:rPr lang="en-US" altLang="ko-KR" sz="1100" dirty="0" smtClean="0"/>
                <a:t>  </a:t>
              </a:r>
              <a:r>
                <a:rPr lang="ko-KR" altLang="en-US" sz="1100" dirty="0" smtClean="0"/>
                <a:t>구현하지 못해 충남으로 고정</a:t>
              </a:r>
              <a:endParaRPr lang="ko-KR" altLang="en-US" sz="1100" dirty="0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8197943" y="1550370"/>
            <a:ext cx="3744416" cy="4785236"/>
            <a:chOff x="9097794" y="1559678"/>
            <a:chExt cx="2720441" cy="4785236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7ED9C08D-2ED8-4F4A-BE79-884685EF4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7794" y="1559678"/>
              <a:ext cx="2720441" cy="478523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10205E4-2F35-4ECB-AA51-452D3476087A}"/>
                </a:ext>
              </a:extLst>
            </p:cNvPr>
            <p:cNvSpPr txBox="1"/>
            <p:nvPr/>
          </p:nvSpPr>
          <p:spPr>
            <a:xfrm>
              <a:off x="9183485" y="1723856"/>
              <a:ext cx="2474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주유소 정보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BFA57F6-52CD-4BEC-9844-FB9349100BE4}"/>
                </a:ext>
              </a:extLst>
            </p:cNvPr>
            <p:cNvCxnSpPr>
              <a:cxnSpLocks/>
            </p:cNvCxnSpPr>
            <p:nvPr/>
          </p:nvCxnSpPr>
          <p:spPr>
            <a:xfrm>
              <a:off x="9138846" y="3933056"/>
              <a:ext cx="257970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0D5031F-A7E9-4C24-BF59-DB6512DC329A}"/>
                </a:ext>
              </a:extLst>
            </p:cNvPr>
            <p:cNvSpPr txBox="1"/>
            <p:nvPr/>
          </p:nvSpPr>
          <p:spPr>
            <a:xfrm>
              <a:off x="9196172" y="4002843"/>
              <a:ext cx="2579708" cy="21082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dirty="0"/>
                <a:t>［</a:t>
              </a:r>
              <a:r>
                <a:rPr lang="en-US" altLang="ko-KR" sz="1100" b="1" dirty="0"/>
                <a:t> </a:t>
              </a:r>
              <a:r>
                <a:rPr lang="ko-KR" altLang="en-US" sz="1100" b="1" dirty="0"/>
                <a:t>주요 기능］</a:t>
              </a:r>
            </a:p>
            <a:p>
              <a:r>
                <a:rPr lang="ko-KR" altLang="en-US" sz="1100" dirty="0" smtClean="0"/>
                <a:t> </a:t>
              </a:r>
              <a:r>
                <a:rPr lang="en-US" altLang="ko-KR" sz="1100" dirty="0" smtClean="0"/>
                <a:t>1) </a:t>
              </a:r>
              <a:r>
                <a:rPr lang="ko-KR" altLang="en-US" sz="1100" dirty="0" smtClean="0"/>
                <a:t>주변 </a:t>
              </a:r>
              <a:r>
                <a:rPr lang="en-US" altLang="ko-KR" sz="1100" dirty="0" smtClean="0"/>
                <a:t>5km</a:t>
              </a:r>
              <a:r>
                <a:rPr lang="ko-KR" altLang="en-US" sz="1100" dirty="0" smtClean="0"/>
                <a:t> 주유소 정보 제공</a:t>
              </a:r>
            </a:p>
            <a:p>
              <a:r>
                <a:rPr lang="ko-KR" altLang="en-US" sz="1100" dirty="0" smtClean="0"/>
                <a:t> </a:t>
              </a:r>
              <a:r>
                <a:rPr lang="en-US" altLang="ko-KR" sz="1100" dirty="0" smtClean="0"/>
                <a:t>2) </a:t>
              </a:r>
              <a:r>
                <a:rPr lang="ko-KR" altLang="en-US" sz="1100" dirty="0" smtClean="0"/>
                <a:t>매일 </a:t>
              </a:r>
              <a:r>
                <a:rPr lang="en-US" altLang="ko-KR" sz="1100" dirty="0" smtClean="0"/>
                <a:t>00</a:t>
              </a:r>
              <a:r>
                <a:rPr lang="ko-KR" altLang="en-US" sz="1100" dirty="0" smtClean="0"/>
                <a:t>시 배치작업으로 정보 최신화</a:t>
              </a:r>
              <a:endParaRPr lang="en-US" altLang="ko-KR" sz="1100" dirty="0" smtClean="0"/>
            </a:p>
            <a:p>
              <a:r>
                <a:rPr lang="ko-KR" altLang="en-US" sz="1100" dirty="0" smtClean="0"/>
                <a:t> </a:t>
              </a:r>
              <a:r>
                <a:rPr lang="en-US" altLang="ko-KR" sz="1100" dirty="0" smtClean="0"/>
                <a:t>3) </a:t>
              </a:r>
              <a:r>
                <a:rPr lang="ko-KR" altLang="en-US" sz="1100" dirty="0" smtClean="0"/>
                <a:t>주유소 평점 시스템</a:t>
              </a:r>
              <a:endParaRPr lang="en-US" altLang="ko-KR" sz="1100" dirty="0" smtClean="0"/>
            </a:p>
            <a:p>
              <a:r>
                <a:rPr lang="en-US" altLang="ko-KR" sz="1100" dirty="0" smtClean="0"/>
                <a:t> 4) </a:t>
              </a:r>
              <a:r>
                <a:rPr lang="ko-KR" altLang="en-US" sz="1100" dirty="0" smtClean="0"/>
                <a:t>가격대에 따라 </a:t>
              </a:r>
              <a:r>
                <a:rPr lang="ko-KR" altLang="en-US" sz="1100" dirty="0" err="1" smtClean="0"/>
                <a:t>마커</a:t>
              </a:r>
              <a:r>
                <a:rPr lang="ko-KR" altLang="en-US" sz="1100" dirty="0" err="1"/>
                <a:t>의</a:t>
              </a:r>
              <a:r>
                <a:rPr lang="ko-KR" altLang="en-US" sz="1100" dirty="0" smtClean="0"/>
                <a:t> 색상을 </a:t>
              </a:r>
              <a:r>
                <a:rPr lang="ko-KR" altLang="en-US" sz="1100" dirty="0" err="1" smtClean="0"/>
                <a:t>표현하므로써</a:t>
              </a:r>
              <a:endParaRPr lang="en-US" altLang="ko-KR" sz="1100" dirty="0" smtClean="0"/>
            </a:p>
            <a:p>
              <a:r>
                <a:rPr lang="en-US" altLang="ko-KR" sz="1100" dirty="0"/>
                <a:t> </a:t>
              </a:r>
              <a:r>
                <a:rPr lang="en-US" altLang="ko-KR" sz="1100" dirty="0" smtClean="0"/>
                <a:t>   </a:t>
              </a:r>
              <a:r>
                <a:rPr lang="ko-KR" altLang="en-US" sz="1100" dirty="0" smtClean="0"/>
                <a:t> 직관적으로 정보를 표현</a:t>
              </a:r>
              <a:endParaRPr lang="en-US" altLang="ko-KR" sz="1100" dirty="0" smtClean="0"/>
            </a:p>
            <a:p>
              <a:endParaRPr lang="en-US" altLang="ko-KR" sz="1000" dirty="0" smtClean="0"/>
            </a:p>
            <a:p>
              <a:r>
                <a:rPr lang="ko-KR" altLang="en-US" sz="1100" b="1" dirty="0" smtClean="0">
                  <a:solidFill>
                    <a:srgbClr val="C00000"/>
                  </a:solidFill>
                </a:rPr>
                <a:t>［아쉬운 점</a:t>
              </a:r>
              <a:r>
                <a:rPr lang="en-US" altLang="ko-KR" sz="1100" b="1" dirty="0" smtClean="0">
                  <a:solidFill>
                    <a:srgbClr val="C00000"/>
                  </a:solidFill>
                </a:rPr>
                <a:t> </a:t>
              </a:r>
              <a:r>
                <a:rPr lang="ko-KR" altLang="en-US" sz="1100" b="1" dirty="0">
                  <a:solidFill>
                    <a:srgbClr val="C00000"/>
                  </a:solidFill>
                </a:rPr>
                <a:t>］</a:t>
              </a:r>
              <a:endParaRPr lang="en-US" altLang="ko-KR" sz="1100" dirty="0">
                <a:solidFill>
                  <a:srgbClr val="C00000"/>
                </a:solidFill>
              </a:endParaRPr>
            </a:p>
            <a:p>
              <a:r>
                <a:rPr lang="en-US" altLang="ko-KR" sz="1100" dirty="0" smtClean="0"/>
                <a:t> - </a:t>
              </a:r>
              <a:r>
                <a:rPr lang="ko-KR" altLang="en-US" sz="1100" dirty="0" err="1" smtClean="0"/>
                <a:t>오피넷과</a:t>
              </a:r>
              <a:r>
                <a:rPr lang="ko-KR" altLang="en-US" sz="1100" dirty="0" smtClean="0"/>
                <a:t> </a:t>
              </a:r>
              <a:r>
                <a:rPr lang="ko-KR" altLang="en-US" sz="1100" dirty="0" err="1" smtClean="0"/>
                <a:t>카카오맵의</a:t>
              </a:r>
              <a:r>
                <a:rPr lang="ko-KR" altLang="en-US" sz="1100" dirty="0" smtClean="0"/>
                <a:t> 좌표 형태가 달라 시간 소요</a:t>
              </a:r>
              <a:r>
                <a:rPr lang="en-US" altLang="ko-KR" sz="1100" dirty="0" smtClean="0"/>
                <a:t> </a:t>
              </a:r>
            </a:p>
            <a:p>
              <a:r>
                <a:rPr lang="ko-KR" altLang="en-US" sz="1100" dirty="0" smtClean="0"/>
                <a:t>    </a:t>
              </a:r>
              <a:r>
                <a:rPr lang="ko-KR" altLang="en-US" sz="1100" dirty="0" err="1" smtClean="0"/>
                <a:t>오피넷</a:t>
              </a:r>
              <a:r>
                <a:rPr lang="ko-KR" altLang="en-US" sz="1100" dirty="0" smtClean="0"/>
                <a:t> </a:t>
              </a:r>
              <a:r>
                <a:rPr lang="en-US" altLang="ko-KR" sz="1100" dirty="0" smtClean="0"/>
                <a:t>-&gt; </a:t>
              </a:r>
              <a:r>
                <a:rPr lang="ko-KR" altLang="en-US" sz="1100" dirty="0" err="1" smtClean="0"/>
                <a:t>카카오맵</a:t>
              </a:r>
              <a:r>
                <a:rPr lang="ko-KR" altLang="en-US" sz="1100" dirty="0" smtClean="0"/>
                <a:t> 좌표로 </a:t>
              </a:r>
              <a:r>
                <a:rPr lang="ko-KR" altLang="en-US" sz="1100" dirty="0" err="1" smtClean="0"/>
                <a:t>변환로직은</a:t>
              </a:r>
              <a:r>
                <a:rPr lang="ko-KR" altLang="en-US" sz="1100" dirty="0" smtClean="0"/>
                <a:t> 성공했으나</a:t>
              </a:r>
              <a:endParaRPr lang="en-US" altLang="ko-KR" sz="1100" dirty="0" smtClean="0"/>
            </a:p>
            <a:p>
              <a:r>
                <a:rPr lang="en-US" altLang="ko-KR" sz="1100" dirty="0"/>
                <a:t> </a:t>
              </a:r>
              <a:r>
                <a:rPr lang="en-US" altLang="ko-KR" sz="1100" dirty="0" smtClean="0"/>
                <a:t>   </a:t>
              </a:r>
              <a:r>
                <a:rPr lang="ko-KR" altLang="en-US" sz="1100" dirty="0" smtClean="0"/>
                <a:t>현재위치 </a:t>
              </a:r>
              <a:r>
                <a:rPr lang="en-US" altLang="ko-KR" sz="1100" dirty="0" smtClean="0"/>
                <a:t>-&gt; </a:t>
              </a:r>
              <a:r>
                <a:rPr lang="ko-KR" altLang="en-US" sz="1100" dirty="0" err="1" smtClean="0"/>
                <a:t>오피넷</a:t>
              </a:r>
              <a:r>
                <a:rPr lang="ko-KR" altLang="en-US" sz="1100" dirty="0" smtClean="0"/>
                <a:t> 좌표로 </a:t>
              </a:r>
              <a:r>
                <a:rPr lang="ko-KR" altLang="en-US" sz="1100" dirty="0" err="1" smtClean="0"/>
                <a:t>변환로직이</a:t>
              </a:r>
              <a:r>
                <a:rPr lang="ko-KR" altLang="en-US" sz="1100" dirty="0" smtClean="0"/>
                <a:t> 실패하여</a:t>
              </a:r>
              <a:endParaRPr lang="en-US" altLang="ko-KR" sz="1100" dirty="0" smtClean="0"/>
            </a:p>
            <a:p>
              <a:r>
                <a:rPr lang="en-US" altLang="ko-KR" sz="1100" dirty="0" smtClean="0"/>
                <a:t>    </a:t>
              </a:r>
              <a:r>
                <a:rPr lang="ko-KR" altLang="en-US" sz="1100" dirty="0" smtClean="0"/>
                <a:t>휴먼교육센터 위치로 고정</a:t>
              </a:r>
              <a:endParaRPr lang="ko-KR" altLang="en-US" sz="1100" dirty="0"/>
            </a:p>
          </p:txBody>
        </p:sp>
      </p:grpSp>
      <p:sp>
        <p:nvSpPr>
          <p:cNvPr id="2" name="제목 개체 틀 9"/>
          <p:cNvSpPr txBox="1">
            <a:spLocks noGrp="1"/>
          </p:cNvSpPr>
          <p:nvPr>
            <p:ph type="title"/>
          </p:nvPr>
        </p:nvSpPr>
        <p:spPr>
          <a:xfrm>
            <a:off x="452755" y="226041"/>
            <a:ext cx="11426190" cy="612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>
              <a:buFontTx/>
              <a:buNone/>
              <a:defRPr lang="en-GB" altLang="en-US" sz="2800">
                <a:solidFill>
                  <a:schemeClr val="tx1"/>
                </a:solidFill>
              </a:defRPr>
            </a:lvl1pPr>
          </a:lstStyle>
          <a:p>
            <a:pPr marL="0" indent="0" algn="l" rtl="0"/>
            <a:r>
              <a:rPr lang="en-US" altLang="ko-KR" sz="4000" b="1" dirty="0"/>
              <a:t>1. </a:t>
            </a:r>
            <a:r>
              <a:rPr lang="ko-KR" altLang="en-US" sz="4000" b="1" dirty="0"/>
              <a:t>프로젝트 개요</a:t>
            </a:r>
          </a:p>
        </p:txBody>
      </p:sp>
      <p:sp>
        <p:nvSpPr>
          <p:cNvPr id="29" name="텍스트 상자 12487">
            <a:extLst>
              <a:ext uri="{FF2B5EF4-FFF2-40B4-BE49-F238E27FC236}">
                <a16:creationId xmlns:a16="http://schemas.microsoft.com/office/drawing/2014/main" id="{36B48F15-B9F9-4CF1-A38F-576E21A97C05}"/>
              </a:ext>
            </a:extLst>
          </p:cNvPr>
          <p:cNvSpPr txBox="1">
            <a:spLocks/>
          </p:cNvSpPr>
          <p:nvPr/>
        </p:nvSpPr>
        <p:spPr>
          <a:xfrm>
            <a:off x="347940" y="946387"/>
            <a:ext cx="10467782" cy="49577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lnSpc>
                <a:spcPct val="150000"/>
              </a:lnSpc>
            </a:pPr>
            <a:r>
              <a:rPr lang="en-US" sz="2000" b="1" dirty="0" smtClean="0">
                <a:latin typeface="맑은 고딕" charset="0"/>
                <a:ea typeface="맑은 고딕" charset="0"/>
              </a:rPr>
              <a:t>7) </a:t>
            </a:r>
            <a:r>
              <a:rPr lang="ko-KR" altLang="en-US" sz="2000" b="1" dirty="0" smtClean="0">
                <a:latin typeface="맑은 고딕" charset="0"/>
                <a:ea typeface="맑은 고딕" charset="0"/>
              </a:rPr>
              <a:t>주요 페이지 기능 요약</a:t>
            </a:r>
            <a:endParaRPr lang="ko-KR" altLang="en-US" sz="2000" dirty="0">
              <a:latin typeface="맑은 고딕" charset="0"/>
              <a:ea typeface="맑은 고딕" charset="0"/>
            </a:endParaRPr>
          </a:p>
        </p:txBody>
      </p:sp>
      <p:sp>
        <p:nvSpPr>
          <p:cNvPr id="30" name="슬라이드 번호 개체 틀 12">
            <a:extLst>
              <a:ext uri="{FF2B5EF4-FFF2-40B4-BE49-F238E27FC236}">
                <a16:creationId xmlns:a16="http://schemas.microsoft.com/office/drawing/2014/main" id="{0759DC12-D3F9-4B41-B18D-2A95CE090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0336" y="6226810"/>
            <a:ext cx="2743200" cy="365125"/>
          </a:xfrm>
        </p:spPr>
        <p:txBody>
          <a:bodyPr/>
          <a:lstStyle/>
          <a:p>
            <a:fld id="{4DA364A9-1D61-454E-A9F8-9DE8081036C8}" type="slidenum">
              <a:rPr lang="en-US" altLang="ko-KR" smtClean="0"/>
              <a:pPr/>
              <a:t>8</a:t>
            </a:fld>
            <a:endParaRPr lang="ko-KR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rcRect r="19464"/>
          <a:stretch/>
        </p:blipFill>
        <p:spPr>
          <a:xfrm>
            <a:off x="600096" y="2272046"/>
            <a:ext cx="3326634" cy="15601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B14A28-51C3-46FD-A218-DB0635848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243" y="2247618"/>
            <a:ext cx="2392926" cy="16063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9259" y="2268077"/>
            <a:ext cx="2362838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3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430035" y="1550370"/>
            <a:ext cx="3744416" cy="4785236"/>
            <a:chOff x="9097794" y="1559678"/>
            <a:chExt cx="2720441" cy="4785236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ED9C08D-2ED8-4F4A-BE79-884685EF4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7794" y="1559678"/>
              <a:ext cx="2720441" cy="478523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10205E4-2F35-4ECB-AA51-452D3476087A}"/>
                </a:ext>
              </a:extLst>
            </p:cNvPr>
            <p:cNvSpPr txBox="1"/>
            <p:nvPr/>
          </p:nvSpPr>
          <p:spPr>
            <a:xfrm>
              <a:off x="9183485" y="1723856"/>
              <a:ext cx="2474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목적지 검색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BFA57F6-52CD-4BEC-9844-FB9349100BE4}"/>
                </a:ext>
              </a:extLst>
            </p:cNvPr>
            <p:cNvCxnSpPr>
              <a:cxnSpLocks/>
            </p:cNvCxnSpPr>
            <p:nvPr/>
          </p:nvCxnSpPr>
          <p:spPr>
            <a:xfrm>
              <a:off x="9138846" y="3933056"/>
              <a:ext cx="257970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0D5031F-A7E9-4C24-BF59-DB6512DC329A}"/>
                </a:ext>
              </a:extLst>
            </p:cNvPr>
            <p:cNvSpPr txBox="1"/>
            <p:nvPr/>
          </p:nvSpPr>
          <p:spPr>
            <a:xfrm>
              <a:off x="9196172" y="3960484"/>
              <a:ext cx="2579708" cy="23544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/>
                <a:t>［</a:t>
              </a:r>
              <a:r>
                <a:rPr lang="en-US" altLang="ko-KR" sz="1100" b="1" dirty="0"/>
                <a:t> </a:t>
              </a:r>
              <a:r>
                <a:rPr lang="ko-KR" altLang="en-US" sz="1100" b="1" dirty="0"/>
                <a:t>주요 기능］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/>
                <a:t> </a:t>
              </a:r>
              <a:r>
                <a:rPr lang="en-US" altLang="ko-KR" sz="1100" dirty="0"/>
                <a:t>1) </a:t>
              </a:r>
              <a:r>
                <a:rPr lang="ko-KR" altLang="en-US" sz="1100" dirty="0"/>
                <a:t>목적지 설정 시 </a:t>
              </a:r>
              <a:r>
                <a:rPr lang="ko-KR" altLang="en-US" sz="1100" dirty="0" smtClean="0"/>
                <a:t>주변에 </a:t>
              </a:r>
              <a:r>
                <a:rPr lang="ko-KR" altLang="en-US" sz="1100" dirty="0" err="1" smtClean="0"/>
                <a:t>경유할만한</a:t>
              </a:r>
              <a:r>
                <a:rPr lang="ko-KR" altLang="en-US" sz="1100" dirty="0" smtClean="0"/>
                <a:t> </a:t>
              </a:r>
              <a:r>
                <a:rPr lang="ko-KR" altLang="en-US" sz="1100" dirty="0"/>
                <a:t>주유소 </a:t>
              </a:r>
              <a:r>
                <a:rPr lang="ko-KR" altLang="en-US" sz="1100" dirty="0" smtClean="0"/>
                <a:t>추천</a:t>
              </a:r>
              <a:endParaRPr lang="en-US" altLang="ko-KR" sz="11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100" dirty="0"/>
                <a:t> </a:t>
              </a:r>
              <a:r>
                <a:rPr lang="en-US" altLang="ko-KR" sz="1100" dirty="0" smtClean="0"/>
                <a:t>2) </a:t>
              </a:r>
              <a:r>
                <a:rPr lang="ko-KR" altLang="en-US" sz="1100" dirty="0" smtClean="0"/>
                <a:t>경로는 이륜차가 다닐 수 있는 경로로만 탐색</a:t>
              </a:r>
              <a:endParaRPr lang="en-US" altLang="ko-KR" sz="11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100" dirty="0" smtClean="0"/>
                <a:t> 3) </a:t>
              </a:r>
              <a:r>
                <a:rPr lang="ko-KR" altLang="en-US" sz="1100" dirty="0"/>
                <a:t>후방카메라 </a:t>
              </a:r>
              <a:r>
                <a:rPr lang="ko-KR" altLang="en-US" sz="1100" dirty="0" smtClean="0"/>
                <a:t>등록 </a:t>
              </a:r>
              <a:r>
                <a:rPr lang="ko-KR" altLang="en-US" sz="1100" b="1" strike="sngStrike" dirty="0">
                  <a:solidFill>
                    <a:srgbClr val="C00000"/>
                  </a:solidFill>
                </a:rPr>
                <a:t>및 공</a:t>
              </a:r>
              <a:r>
                <a:rPr lang="ko-KR" altLang="en-US" sz="1100" b="1" strike="sngStrike" dirty="0" smtClean="0">
                  <a:solidFill>
                    <a:srgbClr val="C00000"/>
                  </a:solidFill>
                </a:rPr>
                <a:t>유</a:t>
              </a:r>
              <a:endParaRPr lang="en-US" altLang="ko-KR" sz="1100" b="1" strike="sngStrike" dirty="0" smtClean="0">
                <a:solidFill>
                  <a:srgbClr val="C00000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 smtClean="0"/>
            </a:p>
            <a:p>
              <a:r>
                <a:rPr lang="ko-KR" altLang="en-US" sz="1100" b="1" dirty="0" smtClean="0">
                  <a:solidFill>
                    <a:srgbClr val="C00000"/>
                  </a:solidFill>
                </a:rPr>
                <a:t>［</a:t>
              </a:r>
              <a:r>
                <a:rPr lang="ko-KR" altLang="en-US" sz="1100" b="1" dirty="0">
                  <a:solidFill>
                    <a:srgbClr val="C00000"/>
                  </a:solidFill>
                </a:rPr>
                <a:t>아쉬운 점</a:t>
              </a:r>
              <a:r>
                <a:rPr lang="en-US" altLang="ko-KR" sz="1100" b="1" dirty="0">
                  <a:solidFill>
                    <a:srgbClr val="C00000"/>
                  </a:solidFill>
                </a:rPr>
                <a:t> </a:t>
              </a:r>
              <a:r>
                <a:rPr lang="ko-KR" altLang="en-US" sz="1100" b="1" dirty="0">
                  <a:solidFill>
                    <a:srgbClr val="C00000"/>
                  </a:solidFill>
                </a:rPr>
                <a:t>］</a:t>
              </a:r>
              <a:endParaRPr lang="en-US" altLang="ko-KR" sz="1100" dirty="0">
                <a:solidFill>
                  <a:srgbClr val="C0000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 smtClean="0"/>
                <a:t> - </a:t>
              </a:r>
              <a:r>
                <a:rPr lang="ko-KR" altLang="en-US" sz="1100" dirty="0" smtClean="0"/>
                <a:t>후방카메라 위치 등록까진 성공했으나 시간부족으로</a:t>
              </a:r>
              <a:r>
                <a:rPr lang="en-US" altLang="ko-KR" sz="1100" dirty="0" smtClean="0"/>
                <a:t> 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/>
                <a:t> </a:t>
              </a:r>
              <a:r>
                <a:rPr lang="en-US" altLang="ko-KR" sz="1100" dirty="0" smtClean="0"/>
                <a:t>  </a:t>
              </a:r>
              <a:r>
                <a:rPr lang="ko-KR" altLang="en-US" sz="1100" dirty="0" err="1" smtClean="0"/>
                <a:t>마커</a:t>
              </a:r>
              <a:r>
                <a:rPr lang="ko-KR" altLang="en-US" sz="1100" dirty="0" smtClean="0"/>
                <a:t> 출력 기능은 구현 </a:t>
              </a:r>
              <a:r>
                <a:rPr lang="ko-KR" altLang="en-US" sz="1100" dirty="0" smtClean="0"/>
                <a:t>실패</a:t>
              </a:r>
              <a:endParaRPr lang="en-US" altLang="ko-KR" sz="11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100" dirty="0" smtClean="0"/>
                <a:t>- </a:t>
              </a:r>
              <a:r>
                <a:rPr lang="ko-KR" altLang="en-US" sz="1100" dirty="0" smtClean="0"/>
                <a:t>검색 시 음성인식 기능 도전했으나 처참히 실패</a:t>
              </a:r>
              <a:endParaRPr lang="ko-KR" altLang="en-US" sz="1100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309511" y="1550370"/>
            <a:ext cx="3744416" cy="4785236"/>
            <a:chOff x="9097794" y="1559678"/>
            <a:chExt cx="2720441" cy="4785236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7ED9C08D-2ED8-4F4A-BE79-884685EF4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7794" y="1559678"/>
              <a:ext cx="2720441" cy="4785236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10205E4-2F35-4ECB-AA51-452D3476087A}"/>
                </a:ext>
              </a:extLst>
            </p:cNvPr>
            <p:cNvSpPr txBox="1"/>
            <p:nvPr/>
          </p:nvSpPr>
          <p:spPr>
            <a:xfrm>
              <a:off x="9183485" y="1723856"/>
              <a:ext cx="2474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 smtClean="0">
                  <a:solidFill>
                    <a:schemeClr val="bg1"/>
                  </a:solidFill>
                </a:rPr>
                <a:t>테마라이딩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7BFA57F6-52CD-4BEC-9844-FB9349100BE4}"/>
                </a:ext>
              </a:extLst>
            </p:cNvPr>
            <p:cNvCxnSpPr>
              <a:cxnSpLocks/>
            </p:cNvCxnSpPr>
            <p:nvPr/>
          </p:nvCxnSpPr>
          <p:spPr>
            <a:xfrm>
              <a:off x="9138846" y="3933056"/>
              <a:ext cx="257970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0D5031F-A7E9-4C24-BF59-DB6512DC329A}"/>
                </a:ext>
              </a:extLst>
            </p:cNvPr>
            <p:cNvSpPr txBox="1"/>
            <p:nvPr/>
          </p:nvSpPr>
          <p:spPr>
            <a:xfrm>
              <a:off x="9196172" y="4004552"/>
              <a:ext cx="2579708" cy="2039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/>
                <a:t>［</a:t>
              </a:r>
              <a:r>
                <a:rPr lang="en-US" altLang="ko-KR" sz="1100" b="1" dirty="0"/>
                <a:t> </a:t>
              </a:r>
              <a:r>
                <a:rPr lang="ko-KR" altLang="en-US" sz="1100" b="1" dirty="0"/>
                <a:t>주요 기능］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/>
                <a:t> </a:t>
              </a:r>
              <a:r>
                <a:rPr lang="en-US" altLang="ko-KR" sz="1100" dirty="0"/>
                <a:t>1) </a:t>
              </a:r>
              <a:r>
                <a:rPr lang="ko-KR" altLang="en-US" sz="1100" dirty="0"/>
                <a:t>관리자가  </a:t>
              </a:r>
              <a:r>
                <a:rPr lang="ko-KR" altLang="en-US" sz="1100" dirty="0" err="1"/>
                <a:t>테마별</a:t>
              </a:r>
              <a:r>
                <a:rPr lang="en-US" altLang="ko-KR" sz="1100" dirty="0"/>
                <a:t>  </a:t>
              </a:r>
              <a:r>
                <a:rPr lang="ko-KR" altLang="en-US" sz="1100" dirty="0"/>
                <a:t>라이딩 </a:t>
              </a:r>
              <a:r>
                <a:rPr lang="en-US" altLang="ko-KR" sz="1100" dirty="0"/>
                <a:t> </a:t>
              </a:r>
              <a:r>
                <a:rPr lang="ko-KR" altLang="en-US" sz="1100" dirty="0"/>
                <a:t>장소 추천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/>
                <a:t> </a:t>
              </a:r>
              <a:r>
                <a:rPr lang="en-US" altLang="ko-KR" sz="1100" dirty="0"/>
                <a:t>2) </a:t>
              </a:r>
              <a:r>
                <a:rPr lang="ko-KR" altLang="en-US" sz="1100" dirty="0"/>
                <a:t>원하는 장소를 목적지로 선택 </a:t>
              </a:r>
              <a:r>
                <a:rPr lang="ko-KR" altLang="en-US" sz="1100" dirty="0" smtClean="0"/>
                <a:t>가능</a:t>
              </a:r>
              <a:endParaRPr lang="en-US" altLang="ko-KR" sz="11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100" dirty="0"/>
                <a:t> </a:t>
              </a:r>
              <a:r>
                <a:rPr lang="en-US" altLang="ko-KR" sz="1100" dirty="0" smtClean="0"/>
                <a:t>3) </a:t>
              </a:r>
              <a:r>
                <a:rPr lang="ko-KR" altLang="en-US" sz="1100" dirty="0" smtClean="0"/>
                <a:t>목적지 선택 시 경로 검색</a:t>
              </a:r>
              <a:endParaRPr lang="en-US" altLang="ko-KR" sz="1100" dirty="0"/>
            </a:p>
            <a:p>
              <a:endParaRPr lang="en-US" altLang="ko-KR" sz="1100" dirty="0"/>
            </a:p>
            <a:p>
              <a:pPr>
                <a:lnSpc>
                  <a:spcPct val="150000"/>
                </a:lnSpc>
              </a:pPr>
              <a:r>
                <a:rPr lang="ko-KR" altLang="en-US" sz="1100" b="1" dirty="0" smtClean="0">
                  <a:solidFill>
                    <a:srgbClr val="C00000"/>
                  </a:solidFill>
                </a:rPr>
                <a:t>［아쉬운 점</a:t>
              </a:r>
              <a:r>
                <a:rPr lang="en-US" altLang="ko-KR" sz="1100" b="1" dirty="0" smtClean="0">
                  <a:solidFill>
                    <a:srgbClr val="C00000"/>
                  </a:solidFill>
                </a:rPr>
                <a:t> </a:t>
              </a:r>
              <a:r>
                <a:rPr lang="ko-KR" altLang="en-US" sz="1100" b="1" dirty="0">
                  <a:solidFill>
                    <a:srgbClr val="C00000"/>
                  </a:solidFill>
                </a:rPr>
                <a:t>］</a:t>
              </a:r>
              <a:endParaRPr lang="en-US" altLang="ko-KR" sz="1100" dirty="0">
                <a:solidFill>
                  <a:srgbClr val="C0000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 smtClean="0"/>
                <a:t> </a:t>
              </a:r>
              <a:r>
                <a:rPr lang="en-US" altLang="ko-KR" sz="1100" dirty="0" smtClean="0"/>
                <a:t>- </a:t>
              </a:r>
              <a:r>
                <a:rPr lang="ko-KR" altLang="en-US" sz="1100" dirty="0" smtClean="0"/>
                <a:t>관리자가 제공하는 컨셉이나</a:t>
              </a:r>
              <a:r>
                <a:rPr lang="en-US" altLang="ko-KR" sz="1100" dirty="0" smtClean="0"/>
                <a:t>,  </a:t>
              </a:r>
              <a:r>
                <a:rPr lang="ko-KR" altLang="en-US" sz="1100" dirty="0" smtClean="0"/>
                <a:t>관리자도 등록</a:t>
              </a:r>
              <a:r>
                <a:rPr lang="en-US" altLang="ko-KR" sz="1100" dirty="0" smtClean="0"/>
                <a:t>, </a:t>
              </a:r>
              <a:r>
                <a:rPr lang="ko-KR" altLang="en-US" sz="1100" dirty="0" smtClean="0"/>
                <a:t>수정</a:t>
              </a:r>
              <a:r>
                <a:rPr lang="en-US" altLang="ko-KR" sz="1100" dirty="0" smtClean="0"/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/>
                <a:t> </a:t>
              </a:r>
              <a:r>
                <a:rPr lang="en-US" altLang="ko-KR" sz="1100" dirty="0" smtClean="0"/>
                <a:t>  </a:t>
              </a:r>
              <a:r>
                <a:rPr lang="ko-KR" altLang="en-US" sz="1100" dirty="0" smtClean="0"/>
                <a:t>삭제할 수 있는 페이지가 있었다면</a:t>
              </a:r>
              <a:endParaRPr lang="en-US" altLang="ko-KR" sz="1100" dirty="0" smtClean="0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8197943" y="1550370"/>
            <a:ext cx="3744416" cy="4785236"/>
            <a:chOff x="9097794" y="1559678"/>
            <a:chExt cx="2720441" cy="4785236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7ED9C08D-2ED8-4F4A-BE79-884685EF4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7794" y="1559678"/>
              <a:ext cx="2720441" cy="478523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10205E4-2F35-4ECB-AA51-452D3476087A}"/>
                </a:ext>
              </a:extLst>
            </p:cNvPr>
            <p:cNvSpPr txBox="1"/>
            <p:nvPr/>
          </p:nvSpPr>
          <p:spPr>
            <a:xfrm>
              <a:off x="9183485" y="1723856"/>
              <a:ext cx="2474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자유게시판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/ </a:t>
              </a:r>
              <a:r>
                <a:rPr lang="ko-KR" altLang="en-US" b="1" dirty="0" err="1" smtClean="0">
                  <a:solidFill>
                    <a:schemeClr val="bg1"/>
                  </a:solidFill>
                </a:rPr>
                <a:t>마이페이지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BFA57F6-52CD-4BEC-9844-FB9349100BE4}"/>
                </a:ext>
              </a:extLst>
            </p:cNvPr>
            <p:cNvCxnSpPr>
              <a:cxnSpLocks/>
            </p:cNvCxnSpPr>
            <p:nvPr/>
          </p:nvCxnSpPr>
          <p:spPr>
            <a:xfrm>
              <a:off x="9138846" y="3933056"/>
              <a:ext cx="257970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0D5031F-A7E9-4C24-BF59-DB6512DC329A}"/>
                </a:ext>
              </a:extLst>
            </p:cNvPr>
            <p:cNvSpPr txBox="1"/>
            <p:nvPr/>
          </p:nvSpPr>
          <p:spPr>
            <a:xfrm>
              <a:off x="9196172" y="4004552"/>
              <a:ext cx="2579708" cy="17158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ko-KR" altLang="en-US" sz="1100" b="1" dirty="0"/>
                <a:t>［</a:t>
              </a:r>
              <a:r>
                <a:rPr lang="en-US" altLang="ko-KR" sz="1100" b="1" dirty="0"/>
                <a:t> </a:t>
              </a:r>
              <a:r>
                <a:rPr lang="ko-KR" altLang="en-US" sz="1100" b="1" dirty="0"/>
                <a:t>주요 기능］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/>
                <a:t> </a:t>
              </a:r>
              <a:r>
                <a:rPr lang="en-US" altLang="ko-KR" sz="1100" dirty="0"/>
                <a:t>1) </a:t>
              </a:r>
              <a:r>
                <a:rPr lang="ko-KR" altLang="en-US" sz="1100" dirty="0" err="1" smtClean="0"/>
                <a:t>게시글</a:t>
              </a:r>
              <a:r>
                <a:rPr lang="ko-KR" altLang="en-US" sz="1100" dirty="0"/>
                <a:t> </a:t>
              </a:r>
              <a:r>
                <a:rPr lang="ko-KR" altLang="en-US" sz="1100" dirty="0" smtClean="0"/>
                <a:t>수정</a:t>
              </a:r>
              <a:r>
                <a:rPr lang="en-US" altLang="ko-KR" sz="1100" dirty="0" smtClean="0"/>
                <a:t>,</a:t>
              </a:r>
              <a:r>
                <a:rPr lang="ko-KR" altLang="en-US" sz="1100" dirty="0" smtClean="0"/>
                <a:t>삭제는 본인만 가능</a:t>
              </a:r>
              <a:endParaRPr lang="en-US" altLang="ko-KR" sz="11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100" dirty="0" smtClean="0"/>
                <a:t> 2) </a:t>
              </a:r>
              <a:r>
                <a:rPr lang="ko-KR" altLang="en-US" sz="1100" dirty="0" err="1" smtClean="0"/>
                <a:t>마이페이지에서도</a:t>
              </a:r>
              <a:r>
                <a:rPr lang="ko-KR" altLang="en-US" sz="1100" dirty="0" smtClean="0"/>
                <a:t> 내가 쓴 글 조회 및 삭제 기능</a:t>
              </a:r>
              <a:endParaRPr lang="en-US" altLang="ko-KR" sz="1100" dirty="0"/>
            </a:p>
            <a:p>
              <a:pPr>
                <a:lnSpc>
                  <a:spcPct val="250000"/>
                </a:lnSpc>
              </a:pPr>
              <a:endParaRPr lang="en-US" altLang="ko-KR" sz="1100" dirty="0"/>
            </a:p>
            <a:p>
              <a:pPr>
                <a:lnSpc>
                  <a:spcPts val="1800"/>
                </a:lnSpc>
              </a:pPr>
              <a:r>
                <a:rPr lang="ko-KR" altLang="en-US" sz="1100" b="1" dirty="0" smtClean="0">
                  <a:solidFill>
                    <a:srgbClr val="C00000"/>
                  </a:solidFill>
                </a:rPr>
                <a:t>［</a:t>
              </a:r>
              <a:r>
                <a:rPr lang="ko-KR" altLang="en-US" sz="1100" b="1" dirty="0" err="1" smtClean="0">
                  <a:solidFill>
                    <a:srgbClr val="C00000"/>
                  </a:solidFill>
                </a:rPr>
                <a:t>아쉬운점</a:t>
              </a:r>
              <a:r>
                <a:rPr lang="en-US" altLang="ko-KR" sz="1100" b="1" dirty="0" smtClean="0">
                  <a:solidFill>
                    <a:srgbClr val="C00000"/>
                  </a:solidFill>
                </a:rPr>
                <a:t> </a:t>
              </a:r>
              <a:r>
                <a:rPr lang="ko-KR" altLang="en-US" sz="1100" b="1" dirty="0">
                  <a:solidFill>
                    <a:srgbClr val="C00000"/>
                  </a:solidFill>
                </a:rPr>
                <a:t>］</a:t>
              </a:r>
              <a:endParaRPr lang="en-US" altLang="ko-KR" sz="1100" dirty="0">
                <a:solidFill>
                  <a:srgbClr val="C00000"/>
                </a:solidFill>
              </a:endParaRPr>
            </a:p>
            <a:p>
              <a:pPr>
                <a:lnSpc>
                  <a:spcPts val="1800"/>
                </a:lnSpc>
              </a:pPr>
              <a:r>
                <a:rPr lang="en-US" altLang="ko-KR" sz="1100" dirty="0" smtClean="0"/>
                <a:t>- </a:t>
              </a:r>
              <a:r>
                <a:rPr lang="ko-KR" altLang="en-US" sz="1100" dirty="0" smtClean="0"/>
                <a:t>시간 부족으로 </a:t>
              </a:r>
              <a:r>
                <a:rPr lang="ko-KR" altLang="en-US" sz="1100" dirty="0" err="1" smtClean="0"/>
                <a:t>주유기록</a:t>
              </a:r>
              <a:r>
                <a:rPr lang="ko-KR" altLang="en-US" sz="1100" dirty="0" smtClean="0"/>
                <a:t> 등록은 </a:t>
              </a:r>
              <a:r>
                <a:rPr lang="en-US" altLang="ko-KR" sz="1100" dirty="0" smtClean="0"/>
                <a:t>OCR</a:t>
              </a:r>
              <a:r>
                <a:rPr lang="ko-KR" altLang="en-US" sz="1100" dirty="0" smtClean="0"/>
                <a:t>기술 적용 실패</a:t>
              </a:r>
              <a:endParaRPr lang="en-US" altLang="ko-KR" sz="1100" dirty="0"/>
            </a:p>
          </p:txBody>
        </p:sp>
      </p:grpSp>
      <p:sp>
        <p:nvSpPr>
          <p:cNvPr id="2" name="제목 개체 틀 9"/>
          <p:cNvSpPr txBox="1">
            <a:spLocks noGrp="1"/>
          </p:cNvSpPr>
          <p:nvPr>
            <p:ph type="title"/>
          </p:nvPr>
        </p:nvSpPr>
        <p:spPr>
          <a:xfrm>
            <a:off x="452755" y="226041"/>
            <a:ext cx="11426190" cy="612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>
              <a:buFontTx/>
              <a:buNone/>
              <a:defRPr lang="en-GB" altLang="en-US" sz="2800">
                <a:solidFill>
                  <a:schemeClr val="tx1"/>
                </a:solidFill>
              </a:defRPr>
            </a:lvl1pPr>
          </a:lstStyle>
          <a:p>
            <a:pPr marL="0" indent="0" algn="l" rtl="0"/>
            <a:r>
              <a:rPr lang="en-US" altLang="ko-KR" sz="4000" b="1" dirty="0"/>
              <a:t>1. </a:t>
            </a:r>
            <a:r>
              <a:rPr lang="ko-KR" altLang="en-US" sz="4000" b="1" dirty="0"/>
              <a:t>프로젝트 개요</a:t>
            </a:r>
          </a:p>
        </p:txBody>
      </p:sp>
      <p:sp>
        <p:nvSpPr>
          <p:cNvPr id="29" name="텍스트 상자 12487">
            <a:extLst>
              <a:ext uri="{FF2B5EF4-FFF2-40B4-BE49-F238E27FC236}">
                <a16:creationId xmlns:a16="http://schemas.microsoft.com/office/drawing/2014/main" id="{36B48F15-B9F9-4CF1-A38F-576E21A97C05}"/>
              </a:ext>
            </a:extLst>
          </p:cNvPr>
          <p:cNvSpPr txBox="1">
            <a:spLocks/>
          </p:cNvSpPr>
          <p:nvPr/>
        </p:nvSpPr>
        <p:spPr>
          <a:xfrm>
            <a:off x="347940" y="946387"/>
            <a:ext cx="10467782" cy="49577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lnSpc>
                <a:spcPct val="150000"/>
              </a:lnSpc>
            </a:pPr>
            <a:r>
              <a:rPr lang="en-US" sz="2000" b="1" dirty="0" smtClean="0">
                <a:latin typeface="맑은 고딕" charset="0"/>
                <a:ea typeface="맑은 고딕" charset="0"/>
              </a:rPr>
              <a:t>7) </a:t>
            </a:r>
            <a:r>
              <a:rPr lang="ko-KR" altLang="en-US" sz="2000" b="1" dirty="0" smtClean="0">
                <a:latin typeface="맑은 고딕" charset="0"/>
                <a:ea typeface="맑은 고딕" charset="0"/>
              </a:rPr>
              <a:t>주요 페이지 기능 요약</a:t>
            </a:r>
            <a:endParaRPr lang="ko-KR" altLang="en-US" sz="2000" dirty="0">
              <a:latin typeface="맑은 고딕" charset="0"/>
              <a:ea typeface="맑은 고딕" charset="0"/>
            </a:endParaRPr>
          </a:p>
        </p:txBody>
      </p:sp>
      <p:sp>
        <p:nvSpPr>
          <p:cNvPr id="30" name="슬라이드 번호 개체 틀 12">
            <a:extLst>
              <a:ext uri="{FF2B5EF4-FFF2-40B4-BE49-F238E27FC236}">
                <a16:creationId xmlns:a16="http://schemas.microsoft.com/office/drawing/2014/main" id="{0759DC12-D3F9-4B41-B18D-2A95CE090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0336" y="6226810"/>
            <a:ext cx="2743200" cy="365125"/>
          </a:xfrm>
        </p:spPr>
        <p:txBody>
          <a:bodyPr/>
          <a:lstStyle/>
          <a:p>
            <a:fld id="{4DA364A9-1D61-454E-A9F8-9DE8081036C8}" type="slidenum">
              <a:rPr lang="en-US" altLang="ko-KR" smtClean="0"/>
              <a:pPr/>
              <a:t>9</a:t>
            </a:fld>
            <a:endParaRPr lang="ko-KR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45195FE-B5C6-462E-A8CC-38425249F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791" y="2267043"/>
            <a:ext cx="2462206" cy="158940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FB4FAA7-6B3A-4DEC-9077-19E109FB8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480" y="2235332"/>
            <a:ext cx="2411588" cy="167283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08F53E-607B-4FD5-A3AD-D96D34790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2847" y="2269586"/>
            <a:ext cx="1912548" cy="12156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2679" y="2670084"/>
            <a:ext cx="1959653" cy="111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0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default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default" id="{818DEC19-8B33-44C4-83AA-7EB7D193A35B}" vid="{060764A4-4300-461F-A4AB-3F9924E9AB0E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5565</TotalTime>
  <Pages>44</Pages>
  <Words>2621</Words>
  <Characters>0</Characters>
  <Application>Microsoft Office PowerPoint</Application>
  <DocSecurity>0</DocSecurity>
  <PresentationFormat>와이드스크린</PresentationFormat>
  <Lines>0</Lines>
  <Paragraphs>3006</Paragraphs>
  <Slides>63</Slides>
  <Notes>62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63</vt:i4>
      </vt:variant>
    </vt:vector>
  </HeadingPairs>
  <TitlesOfParts>
    <vt:vector size="71" baseType="lpstr">
      <vt:lpstr>gg sans</vt:lpstr>
      <vt:lpstr>굴림</vt:lpstr>
      <vt:lpstr>맑은 고딕</vt:lpstr>
      <vt:lpstr>Arial</vt:lpstr>
      <vt:lpstr>Calibri</vt:lpstr>
      <vt:lpstr>Wingdings</vt:lpstr>
      <vt:lpstr>theme default</vt:lpstr>
      <vt:lpstr>디자인 사용자 지정</vt:lpstr>
      <vt:lpstr>밥 조</vt:lpstr>
      <vt:lpstr>목 차</vt:lpstr>
      <vt:lpstr>1. 프로젝트 개요</vt:lpstr>
      <vt:lpstr>1. 프로젝트 개요</vt:lpstr>
      <vt:lpstr>1. 프로젝트 개요</vt:lpstr>
      <vt:lpstr>1. 프로젝트 개요</vt:lpstr>
      <vt:lpstr>1. 프로젝트 개요</vt:lpstr>
      <vt:lpstr>1. 프로젝트 개요</vt:lpstr>
      <vt:lpstr>1. 프로젝트 개요</vt:lpstr>
      <vt:lpstr>2. 상태다이어그램</vt:lpstr>
      <vt:lpstr>2. 상태다이어그램</vt:lpstr>
      <vt:lpstr>3. ERD</vt:lpstr>
      <vt:lpstr>3. ERD</vt:lpstr>
      <vt:lpstr>4. 개발일정</vt:lpstr>
      <vt:lpstr>4. 일정</vt:lpstr>
      <vt:lpstr>4. 일정</vt:lpstr>
      <vt:lpstr>5. 개발화면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소감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화면설계서 양식_v1.0</dc:title>
  <dc:creator>yamestyle.com</dc:creator>
  <cp:lastModifiedBy>admin</cp:lastModifiedBy>
  <cp:revision>328</cp:revision>
  <dcterms:modified xsi:type="dcterms:W3CDTF">2025-01-21T05:53:18Z</dcterms:modified>
  <cp:version>10.105.242.53559</cp:version>
</cp:coreProperties>
</file>